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5143500" type="screen16x9"/>
  <p:notesSz cx="6858000" cy="9144000"/>
  <p:embeddedFontLst>
    <p:embeddedFont>
      <p:font typeface="Trebuchet MS" panose="020B0603020202020204" pitchFamily="34" charset="0"/>
      <p:regular r:id="rId43"/>
      <p:bold r:id="rId44"/>
      <p:italic r:id="rId45"/>
      <p:boldItalic r:id="rId46"/>
    </p:embeddedFont>
    <p:embeddedFont>
      <p:font typeface="Proxima Nova" panose="020B0604020202020204" charset="0"/>
      <p:regular r:id="rId47"/>
      <p:bold r:id="rId48"/>
      <p:italic r:id="rId49"/>
      <p:boldItalic r:id="rId50"/>
    </p:embeddedFont>
    <p:embeddedFont>
      <p:font typeface="Consolas" panose="020B0609020204030204" pitchFamily="49"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BEADD1A7-4812-48E9-A617-3C7019620F76}">
  <a:tblStyle styleId="{BEADD1A7-4812-48E9-A617-3C7019620F7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2" d="100"/>
          <a:sy n="92" d="100"/>
        </p:scale>
        <p:origin x="-74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47249190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4" name="Shape 2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3" name="Shape 2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4" name="Shape 2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7" name="Shape 2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Shape 3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 name="Shape 6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a:spcBef>
                <a:spcPts val="0"/>
              </a:spcBef>
              <a:buChar char="-"/>
            </a:pPr>
            <a:r>
              <a:rPr lang="en"/>
              <a:t>NMS is an </a:t>
            </a:r>
            <a:r>
              <a:rPr lang="en" b="1"/>
              <a:t>intermediate step </a:t>
            </a:r>
            <a:r>
              <a:rPr lang="en"/>
              <a:t>in the object detection pipeline.</a:t>
            </a:r>
          </a:p>
          <a:p>
            <a:pPr marL="457200" lvl="0" indent="-228600">
              <a:spcBef>
                <a:spcPts val="0"/>
              </a:spcBef>
              <a:buChar char="-"/>
            </a:pPr>
            <a:r>
              <a:rPr lang="en"/>
              <a:t>Often, in this pipeline, we'll have many </a:t>
            </a:r>
            <a:r>
              <a:rPr lang="en" b="1"/>
              <a:t>duplicate bounding boxes around the same object</a:t>
            </a:r>
            <a:r>
              <a:rPr lang="en"/>
              <a:t>.</a:t>
            </a:r>
          </a:p>
          <a:p>
            <a:pPr marL="457200" lvl="0" indent="-228600">
              <a:spcBef>
                <a:spcPts val="0"/>
              </a:spcBef>
              <a:buChar char="-"/>
            </a:pPr>
            <a:r>
              <a:rPr lang="en"/>
              <a:t>NMS is used to </a:t>
            </a:r>
            <a:r>
              <a:rPr lang="en" b="1"/>
              <a:t>reduce this </a:t>
            </a:r>
            <a:r>
              <a:rPr lang="en"/>
              <a:t>to a single bounding box per object.</a:t>
            </a:r>
          </a:p>
          <a:p>
            <a:pPr marL="457200" lvl="0" indent="-228600">
              <a:spcBef>
                <a:spcPts val="0"/>
              </a:spcBef>
              <a:buChar char="-"/>
            </a:pPr>
            <a:r>
              <a:rPr lang="en"/>
              <a:t>To give an idea, we’re working with about </a:t>
            </a:r>
            <a:r>
              <a:rPr lang="en" b="1"/>
              <a:t>15000 bounding boxes </a:t>
            </a:r>
            <a:r>
              <a:rPr lang="en"/>
              <a:t>per image. We’d like to reduce that to a handful.</a:t>
            </a:r>
          </a:p>
          <a:p>
            <a:pPr lvl="0">
              <a:spcBef>
                <a:spcPts val="0"/>
              </a:spcBef>
              <a:buNone/>
            </a:pPr>
            <a:endParaRPr/>
          </a:p>
          <a:p>
            <a:pPr lvl="0">
              <a:spcBef>
                <a:spcPts val="0"/>
              </a:spcBef>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also have experimented on trying to parallelize the NMS algorithm on a GPU.</a:t>
            </a:r>
          </a:p>
          <a:p>
            <a:pPr lvl="0">
              <a:spcBef>
                <a:spcPts val="0"/>
              </a:spcBef>
              <a:buNone/>
            </a:pPr>
            <a:r>
              <a:rPr lang="en"/>
              <a:t>Since we are using GPUs, the implementation strategy would be kernel parallelism and the execution target arthictecture would be GPU SIMD</a:t>
            </a:r>
          </a:p>
          <a:p>
            <a:pPr lvl="0" rtl="0">
              <a:spcBef>
                <a:spcPts val="0"/>
              </a:spcBef>
              <a:buNone/>
            </a:pPr>
            <a:r>
              <a:rPr lang="en"/>
              <a:t>We use Titan X GPU which has over 3000 cores, a clock speed of 1000 Mhz, and has the computational power of 206 Gflops double precision.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Shape 3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7" name="Shape 3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So I will explain how the NMS algorithm is run on the GPU.</a:t>
            </a:r>
          </a:p>
          <a:p>
            <a:pPr lvl="0">
              <a:spcBef>
                <a:spcPts val="0"/>
              </a:spcBef>
              <a:buNone/>
            </a:pPr>
            <a:r>
              <a:rPr lang="en" dirty="0"/>
              <a:t>The GPU first loads all the bounding boxes and then each work item calculates the IoU of only one pair of bounding boxes.</a:t>
            </a:r>
          </a:p>
          <a:p>
            <a:pPr lvl="0">
              <a:spcBef>
                <a:spcPts val="0"/>
              </a:spcBef>
              <a:buNone/>
            </a:pPr>
            <a:r>
              <a:rPr lang="en" dirty="0"/>
              <a:t>In other words, we are not only parallelizing the outer loop of the algortihm, we are parallelizing the inner loop as well by doing every computation possible.</a:t>
            </a:r>
          </a:p>
          <a:p>
            <a:pPr lvl="0" rtl="0">
              <a:spcBef>
                <a:spcPts val="0"/>
              </a:spcBef>
              <a:buNone/>
            </a:pPr>
            <a:r>
              <a:rPr lang="en" dirty="0"/>
              <a:t>we also omit the discard process because the overhead of flagging the boxes as discarded and writing that into an array overwhelms the computation. Despite this effort, result is slow because of other overheads.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Shape 3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6" name="Shape 3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2" name="Shape 3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8" name="Shape 37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Shape 38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4" name="Shape 3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Shape 3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Shape 4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3" name="Shape 4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buChar char="-"/>
            </a:pPr>
            <a:r>
              <a:rPr lang="en"/>
              <a:t>NMS can get quite </a:t>
            </a:r>
            <a:r>
              <a:rPr lang="en" b="1"/>
              <a:t>computation-heavy</a:t>
            </a:r>
            <a:r>
              <a:rPr lang="en"/>
              <a:t>.</a:t>
            </a:r>
          </a:p>
          <a:p>
            <a:pPr marL="457200" lvl="0" indent="-228600">
              <a:spcBef>
                <a:spcPts val="0"/>
              </a:spcBef>
              <a:buChar char="-"/>
            </a:pPr>
            <a:r>
              <a:rPr lang="en"/>
              <a:t>In fact, it is </a:t>
            </a:r>
            <a:r>
              <a:rPr lang="en" b="1"/>
              <a:t>currently the bottleneck </a:t>
            </a:r>
            <a:r>
              <a:rPr lang="en"/>
              <a:t>in the image processing pipeline.</a:t>
            </a:r>
          </a:p>
          <a:p>
            <a:pPr marL="457200" lvl="0" indent="-228600" rtl="0">
              <a:spcBef>
                <a:spcPts val="0"/>
              </a:spcBef>
              <a:buChar char="-"/>
            </a:pPr>
            <a:r>
              <a:rPr lang="en" b="1"/>
              <a:t>Our motivation: </a:t>
            </a:r>
            <a:r>
              <a:rPr lang="en"/>
              <a:t>By removing this bottleneck, we can process </a:t>
            </a:r>
            <a:r>
              <a:rPr lang="en" b="1"/>
              <a:t>more features </a:t>
            </a:r>
            <a:r>
              <a:rPr lang="en"/>
              <a:t>with </a:t>
            </a:r>
            <a:r>
              <a:rPr lang="en" b="1"/>
              <a:t>more images </a:t>
            </a:r>
            <a:r>
              <a:rPr lang="en"/>
              <a:t>at once.</a:t>
            </a:r>
          </a:p>
          <a:p>
            <a:pPr marL="457200" lvl="0" indent="-228600">
              <a:spcBef>
                <a:spcPts val="0"/>
              </a:spcBef>
              <a:buChar char="-"/>
            </a:pPr>
            <a:r>
              <a:rPr lang="en"/>
              <a:t>This is critical for </a:t>
            </a:r>
            <a:r>
              <a:rPr lang="en" b="1"/>
              <a:t>our application - self-driving cars </a:t>
            </a:r>
            <a:r>
              <a:rPr lang="en"/>
              <a:t>- which require high accuracy and </a:t>
            </a:r>
            <a:r>
              <a:rPr lang="en" b="1"/>
              <a:t>reaction times</a:t>
            </a:r>
            <a:r>
              <a:rPr lang="en"/>
              <a: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Shape 41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7" name="Shape 4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There are various other applications to NMS - from facial recognition to medical scans.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11" name="Shape 11"/>
          <p:cNvSpPr txBox="1">
            <a:spLocks noGrp="1"/>
          </p:cNvSpPr>
          <p:nvPr>
            <p:ph type="ctrTitle"/>
          </p:nvPr>
        </p:nvSpPr>
        <p:spPr>
          <a:xfrm>
            <a:off x="510450" y="1257300"/>
            <a:ext cx="8123100" cy="1588500"/>
          </a:xfrm>
          <a:prstGeom prst="rect">
            <a:avLst/>
          </a:prstGeom>
        </p:spPr>
        <p:txBody>
          <a:bodyPr lIns="91425" tIns="91425" rIns="91425" bIns="91425" anchor="b"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12" name="Shape 12"/>
          <p:cNvSpPr txBox="1">
            <a:spLocks noGrp="1"/>
          </p:cNvSpPr>
          <p:nvPr>
            <p:ph type="subTitle" idx="1"/>
          </p:nvPr>
        </p:nvSpPr>
        <p:spPr>
          <a:xfrm>
            <a:off x="510450" y="3182312"/>
            <a:ext cx="8123100" cy="6300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400">
                <a:solidFill>
                  <a:schemeClr val="lt1"/>
                </a:solidFill>
              </a:defRPr>
            </a:lvl1pPr>
            <a:lvl2pPr lvl="1">
              <a:lnSpc>
                <a:spcPct val="100000"/>
              </a:lnSpc>
              <a:spcBef>
                <a:spcPts val="0"/>
              </a:spcBef>
              <a:spcAft>
                <a:spcPts val="0"/>
              </a:spcAft>
              <a:buClr>
                <a:schemeClr val="lt1"/>
              </a:buClr>
              <a:buSzPct val="100000"/>
              <a:buNone/>
              <a:defRPr sz="2400">
                <a:solidFill>
                  <a:schemeClr val="lt1"/>
                </a:solidFill>
              </a:defRPr>
            </a:lvl2pPr>
            <a:lvl3pPr lvl="2">
              <a:lnSpc>
                <a:spcPct val="100000"/>
              </a:lnSpc>
              <a:spcBef>
                <a:spcPts val="0"/>
              </a:spcBef>
              <a:spcAft>
                <a:spcPts val="0"/>
              </a:spcAft>
              <a:buClr>
                <a:schemeClr val="lt1"/>
              </a:buClr>
              <a:buSzPct val="100000"/>
              <a:buNone/>
              <a:defRPr sz="2400">
                <a:solidFill>
                  <a:schemeClr val="lt1"/>
                </a:solidFill>
              </a:defRPr>
            </a:lvl3pPr>
            <a:lvl4pPr lvl="3">
              <a:lnSpc>
                <a:spcPct val="100000"/>
              </a:lnSpc>
              <a:spcBef>
                <a:spcPts val="0"/>
              </a:spcBef>
              <a:spcAft>
                <a:spcPts val="0"/>
              </a:spcAft>
              <a:buClr>
                <a:schemeClr val="lt1"/>
              </a:buClr>
              <a:buSzPct val="100000"/>
              <a:buNone/>
              <a:defRPr sz="2400">
                <a:solidFill>
                  <a:schemeClr val="lt1"/>
                </a:solidFill>
              </a:defRPr>
            </a:lvl4pPr>
            <a:lvl5pPr lvl="4">
              <a:lnSpc>
                <a:spcPct val="100000"/>
              </a:lnSpc>
              <a:spcBef>
                <a:spcPts val="0"/>
              </a:spcBef>
              <a:spcAft>
                <a:spcPts val="0"/>
              </a:spcAft>
              <a:buClr>
                <a:schemeClr val="lt1"/>
              </a:buClr>
              <a:buSzPct val="100000"/>
              <a:buNone/>
              <a:defRPr sz="2400">
                <a:solidFill>
                  <a:schemeClr val="lt1"/>
                </a:solidFill>
              </a:defRPr>
            </a:lvl5pPr>
            <a:lvl6pPr lvl="5">
              <a:lnSpc>
                <a:spcPct val="100000"/>
              </a:lnSpc>
              <a:spcBef>
                <a:spcPts val="0"/>
              </a:spcBef>
              <a:spcAft>
                <a:spcPts val="0"/>
              </a:spcAft>
              <a:buClr>
                <a:schemeClr val="lt1"/>
              </a:buClr>
              <a:buSzPct val="100000"/>
              <a:buNone/>
              <a:defRPr sz="2400">
                <a:solidFill>
                  <a:schemeClr val="lt1"/>
                </a:solidFill>
              </a:defRPr>
            </a:lvl6pPr>
            <a:lvl7pPr lvl="6">
              <a:lnSpc>
                <a:spcPct val="100000"/>
              </a:lnSpc>
              <a:spcBef>
                <a:spcPts val="0"/>
              </a:spcBef>
              <a:spcAft>
                <a:spcPts val="0"/>
              </a:spcAft>
              <a:buClr>
                <a:schemeClr val="lt1"/>
              </a:buClr>
              <a:buSzPct val="100000"/>
              <a:buNone/>
              <a:defRPr sz="2400">
                <a:solidFill>
                  <a:schemeClr val="lt1"/>
                </a:solidFill>
              </a:defRPr>
            </a:lvl7pPr>
            <a:lvl8pPr lvl="7">
              <a:lnSpc>
                <a:spcPct val="100000"/>
              </a:lnSpc>
              <a:spcBef>
                <a:spcPts val="0"/>
              </a:spcBef>
              <a:spcAft>
                <a:spcPts val="0"/>
              </a:spcAft>
              <a:buClr>
                <a:schemeClr val="lt1"/>
              </a:buClr>
              <a:buSzPct val="100000"/>
              <a:buNone/>
              <a:defRPr sz="2400">
                <a:solidFill>
                  <a:schemeClr val="lt1"/>
                </a:solidFill>
              </a:defRPr>
            </a:lvl8pPr>
            <a:lvl9pPr lvl="8">
              <a:lnSpc>
                <a:spcPct val="100000"/>
              </a:lnSpc>
              <a:spcBef>
                <a:spcPts val="0"/>
              </a:spcBef>
              <a:spcAft>
                <a:spcPts val="0"/>
              </a:spcAft>
              <a:buClr>
                <a:schemeClr val="lt1"/>
              </a:buClr>
              <a:buSzPct val="100000"/>
              <a:buNone/>
              <a:defRPr sz="2400">
                <a:solidFill>
                  <a:schemeClr val="lt1"/>
                </a:solidFill>
              </a:defRPr>
            </a:lvl9pPr>
          </a:lstStyle>
          <a:p>
            <a:endParaRPr/>
          </a:p>
        </p:txBody>
      </p:sp>
      <p:sp>
        <p:nvSpPr>
          <p:cNvPr id="13" name="Shape 1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50" name="Shape 50"/>
          <p:cNvSpPr txBox="1">
            <a:spLocks noGrp="1"/>
          </p:cNvSpPr>
          <p:nvPr>
            <p:ph type="title"/>
          </p:nvPr>
        </p:nvSpPr>
        <p:spPr>
          <a:xfrm>
            <a:off x="311700" y="991475"/>
            <a:ext cx="8520600" cy="1917900"/>
          </a:xfrm>
          <a:prstGeom prst="rect">
            <a:avLst/>
          </a:prstGeom>
        </p:spPr>
        <p:txBody>
          <a:bodyPr lIns="91425" tIns="91425" rIns="91425" bIns="91425" anchor="ctr" anchorCtr="0"/>
          <a:lstStyle>
            <a:lvl1pPr lvl="0" algn="ctr">
              <a:spcBef>
                <a:spcPts val="0"/>
              </a:spcBef>
              <a:buSzPct val="100000"/>
              <a:defRPr sz="14000" b="1"/>
            </a:lvl1pPr>
            <a:lvl2pPr lvl="1" algn="ctr">
              <a:spcBef>
                <a:spcPts val="0"/>
              </a:spcBef>
              <a:buSzPct val="100000"/>
              <a:defRPr sz="14000" b="1"/>
            </a:lvl2pPr>
            <a:lvl3pPr lvl="2" algn="ctr">
              <a:spcBef>
                <a:spcPts val="0"/>
              </a:spcBef>
              <a:buSzPct val="100000"/>
              <a:defRPr sz="14000" b="1"/>
            </a:lvl3pPr>
            <a:lvl4pPr lvl="3" algn="ctr">
              <a:spcBef>
                <a:spcPts val="0"/>
              </a:spcBef>
              <a:buSzPct val="100000"/>
              <a:defRPr sz="14000" b="1"/>
            </a:lvl4pPr>
            <a:lvl5pPr lvl="4" algn="ctr">
              <a:spcBef>
                <a:spcPts val="0"/>
              </a:spcBef>
              <a:buSzPct val="100000"/>
              <a:defRPr sz="14000" b="1"/>
            </a:lvl5pPr>
            <a:lvl6pPr lvl="5" algn="ctr">
              <a:spcBef>
                <a:spcPts val="0"/>
              </a:spcBef>
              <a:buSzPct val="100000"/>
              <a:defRPr sz="14000" b="1"/>
            </a:lvl6pPr>
            <a:lvl7pPr lvl="6" algn="ctr">
              <a:spcBef>
                <a:spcPts val="0"/>
              </a:spcBef>
              <a:buSzPct val="100000"/>
              <a:defRPr sz="14000" b="1"/>
            </a:lvl7pPr>
            <a:lvl8pPr lvl="7" algn="ctr">
              <a:spcBef>
                <a:spcPts val="0"/>
              </a:spcBef>
              <a:buSzPct val="100000"/>
              <a:defRPr sz="14000" b="1"/>
            </a:lvl8pPr>
            <a:lvl9pPr lvl="8" algn="ctr">
              <a:spcBef>
                <a:spcPts val="0"/>
              </a:spcBef>
              <a:buSzPct val="100000"/>
              <a:defRPr sz="14000" b="1"/>
            </a:lvl9pPr>
          </a:lstStyle>
          <a:p>
            <a:endParaRPr/>
          </a:p>
        </p:txBody>
      </p:sp>
      <p:sp>
        <p:nvSpPr>
          <p:cNvPr id="51" name="Shape 51"/>
          <p:cNvSpPr txBox="1">
            <a:spLocks noGrp="1"/>
          </p:cNvSpPr>
          <p:nvPr>
            <p:ph type="body" idx="1"/>
          </p:nvPr>
        </p:nvSpPr>
        <p:spPr>
          <a:xfrm>
            <a:off x="311700" y="3071300"/>
            <a:ext cx="8520600" cy="901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16" name="Shape 16"/>
          <p:cNvSpPr txBox="1">
            <a:spLocks noGrp="1"/>
          </p:cNvSpPr>
          <p:nvPr>
            <p:ph type="title"/>
          </p:nvPr>
        </p:nvSpPr>
        <p:spPr>
          <a:xfrm>
            <a:off x="510450" y="2057400"/>
            <a:ext cx="8123100" cy="778800"/>
          </a:xfrm>
          <a:prstGeom prst="rect">
            <a:avLst/>
          </a:prstGeom>
        </p:spPr>
        <p:txBody>
          <a:bodyPr lIns="91425" tIns="91425" rIns="91425" bIns="91425" anchor="b" anchorCtr="0"/>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a:endParaRPr/>
          </a:p>
        </p:txBody>
      </p:sp>
      <p:sp>
        <p:nvSpPr>
          <p:cNvPr id="17" name="Shape 1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20" name="Shape 2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5" name="Shape 25"/>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3" name="Shape 33"/>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90250" y="526350"/>
            <a:ext cx="57975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0" name="Shape 40"/>
          <p:cNvCxnSpPr/>
          <p:nvPr/>
        </p:nvCxnSpPr>
        <p:spPr>
          <a:xfrm>
            <a:off x="5029675" y="4495500"/>
            <a:ext cx="468300" cy="0"/>
          </a:xfrm>
          <a:prstGeom prst="straightConnector1">
            <a:avLst/>
          </a:prstGeom>
          <a:noFill/>
          <a:ln w="19050" cap="flat" cmpd="sng">
            <a:solidFill>
              <a:schemeClr val="lt2"/>
            </a:solidFill>
            <a:prstDash val="solid"/>
            <a:round/>
            <a:headEnd type="none" w="med" len="med"/>
            <a:tailEnd type="none" w="med" len="med"/>
          </a:ln>
        </p:spPr>
      </p:cxnSp>
      <p:sp>
        <p:nvSpPr>
          <p:cNvPr id="41" name="Shape 41"/>
          <p:cNvSpPr txBox="1">
            <a:spLocks noGrp="1"/>
          </p:cNvSpPr>
          <p:nvPr>
            <p:ph type="title"/>
          </p:nvPr>
        </p:nvSpPr>
        <p:spPr>
          <a:xfrm>
            <a:off x="265500" y="1205825"/>
            <a:ext cx="4045200" cy="15096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2" name="Shape 42"/>
          <p:cNvSpPr txBox="1">
            <a:spLocks noGrp="1"/>
          </p:cNvSpPr>
          <p:nvPr>
            <p:ph type="subTitle" idx="1"/>
          </p:nvPr>
        </p:nvSpPr>
        <p:spPr>
          <a:xfrm>
            <a:off x="265500" y="2769000"/>
            <a:ext cx="4045200" cy="13455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3" name="Shape 43"/>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4236825"/>
            <a:ext cx="5998800" cy="598800"/>
          </a:xfrm>
          <a:prstGeom prst="rect">
            <a:avLst/>
          </a:prstGeom>
        </p:spPr>
        <p:txBody>
          <a:bodyPr lIns="91425" tIns="91425" rIns="91425" bIns="91425" anchor="ctr" anchorCtr="0"/>
          <a:lstStyle>
            <a:lvl1pPr lvl="0">
              <a:lnSpc>
                <a:spcPct val="100000"/>
              </a:lnSpc>
              <a:spcBef>
                <a:spcPts val="0"/>
              </a:spcBef>
              <a:spcAft>
                <a:spcPts val="0"/>
              </a:spcAft>
              <a:buSzPct val="100000"/>
              <a:buNone/>
              <a:defRPr sz="2100"/>
            </a:lvl1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lvl="1">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lvl="2">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lvl="3">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lvl="4">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lvl="5">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lvl="6">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lvl="7">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lvl="8">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endParaRPr lang="en" sz="1000">
              <a:solidFill>
                <a:schemeClr val="dk1"/>
              </a:solidFill>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19.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pdfs.semanticscholar.org/52ca/4ed04d1d9dba3e6ae30717898276735e0b79.pdf"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 Id="rId6" Type="http://schemas.openxmlformats.org/officeDocument/2006/relationships/hyperlink" Target="http://www.pyimagesearch.com/2016/11/07/intersection-over-union-iou-for-object-detection/" TargetMode="External"/><Relationship Id="rId5" Type="http://schemas.openxmlformats.org/officeDocument/2006/relationships/hyperlink" Target="http://www.pyimagesearch.com/2014/11/17/non-maximum-suppression-object-detection-python/" TargetMode="External"/><Relationship Id="rId4" Type="http://schemas.openxmlformats.org/officeDocument/2006/relationships/hyperlink" Target="http://ieeexplore.ieee.org/iel7/7465907/7471614/07471831.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5725" y="-164175"/>
            <a:ext cx="4045200" cy="4851600"/>
          </a:xfrm>
          <a:prstGeom prst="rect">
            <a:avLst/>
          </a:prstGeom>
        </p:spPr>
        <p:txBody>
          <a:bodyPr lIns="91425" tIns="91425" rIns="91425" bIns="91425" anchor="b" anchorCtr="0">
            <a:noAutofit/>
          </a:bodyPr>
          <a:lstStyle/>
          <a:p>
            <a:pPr lvl="0" algn="l">
              <a:spcBef>
                <a:spcPts val="0"/>
              </a:spcBef>
              <a:buNone/>
            </a:pPr>
            <a:r>
              <a:rPr lang="en" sz="9900" b="1">
                <a:latin typeface="Trebuchet MS"/>
                <a:ea typeface="Trebuchet MS"/>
                <a:cs typeface="Trebuchet MS"/>
                <a:sym typeface="Trebuchet MS"/>
              </a:rPr>
              <a:t>N</a:t>
            </a:r>
            <a:r>
              <a:rPr lang="en" sz="3000" b="1">
                <a:latin typeface="Trebuchet MS"/>
                <a:ea typeface="Trebuchet MS"/>
                <a:cs typeface="Trebuchet MS"/>
                <a:sym typeface="Trebuchet MS"/>
              </a:rPr>
              <a:t> on</a:t>
            </a:r>
          </a:p>
          <a:p>
            <a:pPr lvl="0" algn="l">
              <a:spcBef>
                <a:spcPts val="0"/>
              </a:spcBef>
              <a:buNone/>
            </a:pPr>
            <a:r>
              <a:rPr lang="en" sz="9900" b="1">
                <a:latin typeface="Trebuchet MS"/>
                <a:ea typeface="Trebuchet MS"/>
                <a:cs typeface="Trebuchet MS"/>
                <a:sym typeface="Trebuchet MS"/>
              </a:rPr>
              <a:t>M</a:t>
            </a:r>
            <a:r>
              <a:rPr lang="en" sz="3000" b="1">
                <a:latin typeface="Trebuchet MS"/>
                <a:ea typeface="Trebuchet MS"/>
                <a:cs typeface="Trebuchet MS"/>
                <a:sym typeface="Trebuchet MS"/>
              </a:rPr>
              <a:t>aximum</a:t>
            </a:r>
          </a:p>
          <a:p>
            <a:pPr lvl="0" algn="l">
              <a:spcBef>
                <a:spcPts val="0"/>
              </a:spcBef>
              <a:buNone/>
            </a:pPr>
            <a:r>
              <a:rPr lang="en" sz="9900" b="1">
                <a:latin typeface="Trebuchet MS"/>
                <a:ea typeface="Trebuchet MS"/>
                <a:cs typeface="Trebuchet MS"/>
                <a:sym typeface="Trebuchet MS"/>
              </a:rPr>
              <a:t>S</a:t>
            </a:r>
            <a:r>
              <a:rPr lang="en" sz="3000" b="1">
                <a:latin typeface="Trebuchet MS"/>
                <a:ea typeface="Trebuchet MS"/>
                <a:cs typeface="Trebuchet MS"/>
                <a:sym typeface="Trebuchet MS"/>
              </a:rPr>
              <a:t>uppression</a:t>
            </a:r>
          </a:p>
        </p:txBody>
      </p:sp>
      <p:sp>
        <p:nvSpPr>
          <p:cNvPr id="60" name="Shape 60"/>
          <p:cNvSpPr txBox="1">
            <a:spLocks noGrp="1"/>
          </p:cNvSpPr>
          <p:nvPr>
            <p:ph type="body" idx="2"/>
          </p:nvPr>
        </p:nvSpPr>
        <p:spPr>
          <a:xfrm>
            <a:off x="4939500" y="1796900"/>
            <a:ext cx="3837000" cy="2622600"/>
          </a:xfrm>
          <a:prstGeom prst="rect">
            <a:avLst/>
          </a:prstGeom>
        </p:spPr>
        <p:txBody>
          <a:bodyPr lIns="91425" tIns="91425" rIns="91425" bIns="91425" anchor="ctr" anchorCtr="0">
            <a:noAutofit/>
          </a:bodyPr>
          <a:lstStyle/>
          <a:p>
            <a:pPr lvl="0">
              <a:spcBef>
                <a:spcPts val="0"/>
              </a:spcBef>
              <a:buNone/>
            </a:pPr>
            <a:r>
              <a:rPr lang="en"/>
              <a:t>Seth Park</a:t>
            </a:r>
            <a:br>
              <a:rPr lang="en"/>
            </a:br>
            <a:r>
              <a:rPr lang="en"/>
              <a:t>Vy-An Phan</a:t>
            </a:r>
            <a:br>
              <a:rPr lang="en"/>
            </a:br>
            <a:r>
              <a:rPr lang="en"/>
              <a:t>Tushar Singal</a:t>
            </a:r>
            <a:br>
              <a:rPr lang="en"/>
            </a:br>
            <a:r>
              <a:rPr lang="en"/>
              <a:t>Lichang Xu</a:t>
            </a:r>
            <a:br>
              <a:rPr lang="en"/>
            </a:br>
            <a:r>
              <a:rPr lang="en"/>
              <a:t>Jerry Zhao</a:t>
            </a:r>
            <a:br>
              <a:rPr lang="en"/>
            </a:br>
            <a:r>
              <a:rPr lang="en"/>
              <a:t>Simon Zimmerman</a:t>
            </a:r>
            <a:br>
              <a:rPr lang="en"/>
            </a:br>
            <a:r>
              <a:rPr lang="en"/>
              <a:t/>
            </a:r>
            <a:br>
              <a:rPr lang="en"/>
            </a:br>
            <a:r>
              <a:rPr lang="en"/>
              <a:t>Advisor: Bichen Wu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pic>
        <p:nvPicPr>
          <p:cNvPr id="122" name="Shape 122"/>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23" name="Shape 123"/>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 and Strategy</a:t>
            </a:r>
          </a:p>
        </p:txBody>
      </p:sp>
      <p:pic>
        <p:nvPicPr>
          <p:cNvPr id="129" name="Shape 129"/>
          <p:cNvPicPr preferRelativeResize="0"/>
          <p:nvPr/>
        </p:nvPicPr>
        <p:blipFill>
          <a:blip r:embed="rId3">
            <a:alphaModFix/>
          </a:blip>
          <a:stretch>
            <a:fillRect/>
          </a:stretch>
        </p:blipFill>
        <p:spPr>
          <a:xfrm>
            <a:off x="4231056" y="890049"/>
            <a:ext cx="4601243" cy="3891025"/>
          </a:xfrm>
          <a:prstGeom prst="rect">
            <a:avLst/>
          </a:prstGeom>
          <a:noFill/>
          <a:ln>
            <a:noFill/>
          </a:ln>
        </p:spPr>
      </p:pic>
      <p:sp>
        <p:nvSpPr>
          <p:cNvPr id="130" name="Shape 130"/>
          <p:cNvSpPr txBox="1"/>
          <p:nvPr/>
        </p:nvSpPr>
        <p:spPr>
          <a:xfrm>
            <a:off x="392150" y="1885949"/>
            <a:ext cx="3465600" cy="2591875"/>
          </a:xfrm>
          <a:prstGeom prst="rect">
            <a:avLst/>
          </a:prstGeom>
          <a:noFill/>
          <a:ln>
            <a:noFill/>
          </a:ln>
        </p:spPr>
        <p:txBody>
          <a:bodyPr lIns="91425" tIns="91425" rIns="91425" bIns="91425" anchor="t" anchorCtr="0">
            <a:noAutofit/>
          </a:bodyPr>
          <a:lstStyle/>
          <a:p>
            <a:pPr lvl="0">
              <a:spcBef>
                <a:spcPts val="0"/>
              </a:spcBef>
              <a:buNone/>
            </a:pPr>
            <a:r>
              <a:rPr lang="en" sz="1800" dirty="0"/>
              <a:t>Despite the iterative step of this algorithm, it cannot be classified as iterative refinement because all comparisons must be performed. </a:t>
            </a:r>
          </a:p>
          <a:p>
            <a:pPr lvl="0">
              <a:spcBef>
                <a:spcPts val="0"/>
              </a:spcBef>
              <a:buNone/>
            </a:pPr>
            <a:endParaRPr sz="1800" dirty="0"/>
          </a:p>
          <a:p>
            <a:pPr lvl="0">
              <a:spcBef>
                <a:spcPts val="0"/>
              </a:spcBef>
              <a:buNone/>
            </a:pPr>
            <a:r>
              <a:rPr lang="en" sz="1800" dirty="0"/>
              <a:t>There is no “refinement level” to reach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pic>
        <p:nvPicPr>
          <p:cNvPr id="136" name="Shape 136"/>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37" name="Shape 137"/>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8" name="Shape 138"/>
          <p:cNvSpPr/>
          <p:nvPr/>
        </p:nvSpPr>
        <p:spPr>
          <a:xfrm>
            <a:off x="1534750" y="2392325"/>
            <a:ext cx="14379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sp>
        <p:nvSpPr>
          <p:cNvPr id="144" name="Shape 144"/>
          <p:cNvSpPr txBox="1">
            <a:spLocks noGrp="1"/>
          </p:cNvSpPr>
          <p:nvPr>
            <p:ph type="body" idx="1"/>
          </p:nvPr>
        </p:nvSpPr>
        <p:spPr>
          <a:xfrm>
            <a:off x="311700" y="1152475"/>
            <a:ext cx="8520600" cy="11304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dirty="0">
                <a:latin typeface="Arial"/>
                <a:ea typeface="Arial"/>
                <a:cs typeface="Arial"/>
                <a:sym typeface="Arial"/>
              </a:rPr>
              <a:t>Each comparison is its own task</a:t>
            </a:r>
          </a:p>
          <a:p>
            <a:pPr marL="457200" lvl="0" indent="-228600" rtl="0">
              <a:spcBef>
                <a:spcPts val="0"/>
              </a:spcBef>
              <a:spcAft>
                <a:spcPts val="600"/>
              </a:spcAft>
              <a:buFont typeface="Arial"/>
              <a:buChar char="●"/>
            </a:pPr>
            <a:r>
              <a:rPr lang="en" dirty="0">
                <a:latin typeface="Arial"/>
                <a:ea typeface="Arial"/>
                <a:cs typeface="Arial"/>
                <a:sym typeface="Arial"/>
              </a:rPr>
              <a:t>Future comparisons dependent on results of previous comparisons</a:t>
            </a:r>
          </a:p>
          <a:p>
            <a:pPr marL="457200" lvl="0" indent="-228600" rtl="0">
              <a:spcBef>
                <a:spcPts val="0"/>
              </a:spcBef>
              <a:spcAft>
                <a:spcPts val="600"/>
              </a:spcAft>
              <a:buFont typeface="Arial"/>
              <a:buChar char="●"/>
            </a:pPr>
            <a:r>
              <a:rPr lang="en" dirty="0">
                <a:latin typeface="Arial"/>
                <a:ea typeface="Arial"/>
                <a:cs typeface="Arial"/>
                <a:sym typeface="Arial"/>
              </a:rPr>
              <a:t>Cut away tasks/comparisons as you realize they are unnecessary</a:t>
            </a:r>
          </a:p>
        </p:txBody>
      </p:sp>
      <p:pic>
        <p:nvPicPr>
          <p:cNvPr id="145" name="Shape 145"/>
          <p:cNvPicPr preferRelativeResize="0"/>
          <p:nvPr/>
        </p:nvPicPr>
        <p:blipFill>
          <a:blip r:embed="rId3">
            <a:alphaModFix/>
          </a:blip>
          <a:stretch>
            <a:fillRect/>
          </a:stretch>
        </p:blipFill>
        <p:spPr>
          <a:xfrm>
            <a:off x="2133600" y="2343150"/>
            <a:ext cx="5116743" cy="2537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pic>
        <p:nvPicPr>
          <p:cNvPr id="151" name="Shape 151"/>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52" name="Shape 152"/>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3" name="Shape 153"/>
          <p:cNvSpPr/>
          <p:nvPr/>
        </p:nvSpPr>
        <p:spPr>
          <a:xfrm>
            <a:off x="1534750" y="2392325"/>
            <a:ext cx="14379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4" name="Shape 154"/>
          <p:cNvSpPr/>
          <p:nvPr/>
        </p:nvSpPr>
        <p:spPr>
          <a:xfrm>
            <a:off x="401002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5" name="Shape 155"/>
          <p:cNvSpPr/>
          <p:nvPr/>
        </p:nvSpPr>
        <p:spPr>
          <a:xfrm>
            <a:off x="195017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sp>
        <p:nvSpPr>
          <p:cNvPr id="161" name="Shape 16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a:latin typeface="Arial"/>
                <a:ea typeface="Arial"/>
                <a:cs typeface="Arial"/>
                <a:sym typeface="Arial"/>
              </a:rPr>
              <a:t>Task parallel - two possibilities</a:t>
            </a:r>
          </a:p>
          <a:p>
            <a:pPr marL="914400" lvl="1" indent="-228600" rtl="0">
              <a:spcBef>
                <a:spcPts val="0"/>
              </a:spcBef>
              <a:spcAft>
                <a:spcPts val="600"/>
              </a:spcAft>
              <a:buFont typeface="Arial"/>
              <a:buChar char="○"/>
            </a:pPr>
            <a:r>
              <a:rPr lang="en" sz="1600" dirty="0">
                <a:latin typeface="Arial"/>
                <a:ea typeface="Arial"/>
                <a:cs typeface="Arial"/>
                <a:sym typeface="Arial"/>
              </a:rPr>
              <a:t>Assign tasks to comparisons; each comparison is a task</a:t>
            </a:r>
          </a:p>
          <a:p>
            <a:pPr marL="914400" lvl="1" indent="-228600" rtl="0">
              <a:spcBef>
                <a:spcPts val="0"/>
              </a:spcBef>
              <a:spcAft>
                <a:spcPts val="600"/>
              </a:spcAft>
              <a:buFont typeface="Arial"/>
              <a:buChar char="○"/>
            </a:pPr>
            <a:r>
              <a:rPr lang="en" sz="1600" dirty="0">
                <a:latin typeface="Arial"/>
                <a:ea typeface="Arial"/>
                <a:cs typeface="Arial"/>
                <a:sym typeface="Arial"/>
              </a:rPr>
              <a:t>Assign tasks to boxes; determining if we want to keep box X is a task</a:t>
            </a:r>
          </a:p>
          <a:p>
            <a:pPr marL="457200" lvl="0" indent="-228600" rtl="0">
              <a:spcBef>
                <a:spcPts val="0"/>
              </a:spcBef>
              <a:spcAft>
                <a:spcPts val="600"/>
              </a:spcAft>
              <a:buFont typeface="Arial"/>
              <a:buChar char="●"/>
            </a:pPr>
            <a:r>
              <a:rPr lang="en" sz="2000" dirty="0">
                <a:latin typeface="Arial"/>
                <a:ea typeface="Arial"/>
                <a:cs typeface="Arial"/>
                <a:sym typeface="Arial"/>
              </a:rPr>
              <a:t>Data parallel</a:t>
            </a:r>
          </a:p>
          <a:p>
            <a:pPr marL="914400" lvl="1" indent="-228600" rtl="0">
              <a:spcBef>
                <a:spcPts val="0"/>
              </a:spcBef>
              <a:spcAft>
                <a:spcPts val="600"/>
              </a:spcAft>
              <a:buFont typeface="Arial"/>
              <a:buChar char="○"/>
            </a:pPr>
            <a:r>
              <a:rPr lang="en" sz="1600" dirty="0">
                <a:latin typeface="Arial"/>
                <a:ea typeface="Arial"/>
                <a:cs typeface="Arial"/>
                <a:sym typeface="Arial"/>
              </a:rPr>
              <a:t>We compare box i to all other boxes</a:t>
            </a:r>
          </a:p>
          <a:p>
            <a:pPr marL="914400" lvl="1" indent="-228600" rtl="0">
              <a:spcBef>
                <a:spcPts val="0"/>
              </a:spcBef>
              <a:spcAft>
                <a:spcPts val="600"/>
              </a:spcAft>
              <a:buFont typeface="Arial"/>
              <a:buChar char="○"/>
            </a:pPr>
            <a:r>
              <a:rPr lang="en" sz="1600" dirty="0">
                <a:latin typeface="Arial"/>
                <a:ea typeface="Arial"/>
                <a:cs typeface="Arial"/>
                <a:sym typeface="Arial"/>
              </a:rPr>
              <a:t>Box i is represented by 4 arrays, xmins[i], ymins[i], widths[i], heights[i]</a:t>
            </a:r>
          </a:p>
          <a:p>
            <a:pPr marL="914400" lvl="1" indent="-228600" rtl="0">
              <a:spcBef>
                <a:spcPts val="0"/>
              </a:spcBef>
              <a:spcAft>
                <a:spcPts val="600"/>
              </a:spcAft>
              <a:buFont typeface="Arial"/>
              <a:buChar char="○"/>
            </a:pPr>
            <a:r>
              <a:rPr lang="en" sz="1600" dirty="0">
                <a:latin typeface="Arial"/>
                <a:ea typeface="Arial"/>
                <a:cs typeface="Arial"/>
                <a:sym typeface="Arial"/>
              </a:rPr>
              <a:t>Each comparison is data parallel over the dimensions of the other boxes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Overview</a:t>
            </a:r>
          </a:p>
        </p:txBody>
      </p:sp>
      <p:sp>
        <p:nvSpPr>
          <p:cNvPr id="167" name="Shape 16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Font typeface="Arial"/>
              <a:buChar char="●"/>
            </a:pPr>
            <a:r>
              <a:rPr lang="en" sz="2000" dirty="0">
                <a:latin typeface="Arial"/>
                <a:ea typeface="Arial"/>
                <a:cs typeface="Arial"/>
                <a:sym typeface="Arial"/>
              </a:rPr>
              <a:t>Project Description</a:t>
            </a:r>
          </a:p>
          <a:p>
            <a:pPr marL="457200" lvl="0" indent="-228600" rtl="0">
              <a:spcBef>
                <a:spcPts val="0"/>
              </a:spcBef>
              <a:buFont typeface="Arial"/>
              <a:buChar char="●"/>
            </a:pPr>
            <a:r>
              <a:rPr lang="en" sz="2000" dirty="0">
                <a:latin typeface="Arial"/>
                <a:ea typeface="Arial"/>
                <a:cs typeface="Arial"/>
                <a:sym typeface="Arial"/>
              </a:rPr>
              <a:t>Algorithm</a:t>
            </a:r>
          </a:p>
          <a:p>
            <a:pPr marL="457200" lvl="0" indent="-228600" rtl="0">
              <a:spcBef>
                <a:spcPts val="0"/>
              </a:spcBef>
              <a:buFont typeface="Arial"/>
              <a:buChar char="●"/>
            </a:pPr>
            <a:r>
              <a:rPr lang="en" sz="2000" b="1" dirty="0">
                <a:latin typeface="Arial"/>
                <a:ea typeface="Arial"/>
                <a:cs typeface="Arial"/>
                <a:sym typeface="Arial"/>
              </a:rPr>
              <a:t>Serial Code</a:t>
            </a:r>
          </a:p>
          <a:p>
            <a:pPr marL="457200" lvl="0" indent="-228600" rtl="0">
              <a:spcBef>
                <a:spcPts val="0"/>
              </a:spcBef>
              <a:buFont typeface="Arial"/>
              <a:buChar char="●"/>
            </a:pPr>
            <a:r>
              <a:rPr lang="en" sz="2000" dirty="0">
                <a:latin typeface="Arial"/>
                <a:ea typeface="Arial"/>
                <a:cs typeface="Arial"/>
                <a:sym typeface="Arial"/>
              </a:rPr>
              <a:t>Parallelization</a:t>
            </a:r>
          </a:p>
          <a:p>
            <a:pPr marL="457200" lvl="0" indent="-228600" rtl="0">
              <a:spcBef>
                <a:spcPts val="0"/>
              </a:spcBef>
              <a:buFont typeface="Arial"/>
              <a:buChar char="●"/>
            </a:pPr>
            <a:r>
              <a:rPr lang="en" sz="2000" dirty="0">
                <a:latin typeface="Arial"/>
                <a:ea typeface="Arial"/>
                <a:cs typeface="Arial"/>
                <a:sym typeface="Arial"/>
              </a:rPr>
              <a:t>Results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latin typeface="Trebuchet MS"/>
                <a:ea typeface="Trebuchet MS"/>
                <a:cs typeface="Trebuchet MS"/>
                <a:sym typeface="Trebuchet MS"/>
              </a:rPr>
              <a:t>Serial Code: Initial Layout</a:t>
            </a:r>
          </a:p>
        </p:txBody>
      </p:sp>
      <p:sp>
        <p:nvSpPr>
          <p:cNvPr id="173" name="Shape 173"/>
          <p:cNvSpPr txBox="1">
            <a:spLocks noGrp="1"/>
          </p:cNvSpPr>
          <p:nvPr>
            <p:ph type="body" idx="1"/>
          </p:nvPr>
        </p:nvSpPr>
        <p:spPr>
          <a:xfrm>
            <a:off x="311700" y="1152475"/>
            <a:ext cx="8520600" cy="32250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dirty="0">
                <a:latin typeface="Arial"/>
                <a:ea typeface="Arial"/>
                <a:cs typeface="Arial"/>
                <a:sym typeface="Arial"/>
              </a:rPr>
              <a:t>We started with python serial code</a:t>
            </a:r>
          </a:p>
          <a:p>
            <a:pPr marL="457200" lvl="0" indent="-228600" rtl="0">
              <a:spcBef>
                <a:spcPts val="0"/>
              </a:spcBef>
              <a:spcAft>
                <a:spcPts val="600"/>
              </a:spcAft>
              <a:buFont typeface="Arial"/>
              <a:buChar char="●"/>
            </a:pPr>
            <a:r>
              <a:rPr lang="en" dirty="0">
                <a:latin typeface="Arial"/>
                <a:ea typeface="Arial"/>
                <a:cs typeface="Arial"/>
                <a:sym typeface="Arial"/>
              </a:rPr>
              <a:t>Double-nested for loop and lots of memory accesses</a:t>
            </a:r>
          </a:p>
          <a:p>
            <a:pPr marL="457200" lvl="0" indent="-228600" rtl="0">
              <a:spcBef>
                <a:spcPts val="0"/>
              </a:spcBef>
              <a:spcAft>
                <a:spcPts val="600"/>
              </a:spcAft>
              <a:buFont typeface="Arial"/>
              <a:buChar char="●"/>
            </a:pPr>
            <a:r>
              <a:rPr lang="en" dirty="0">
                <a:latin typeface="Arial"/>
                <a:ea typeface="Arial"/>
                <a:cs typeface="Arial"/>
                <a:sym typeface="Arial"/>
              </a:rPr>
              <a:t>Took about 5min to run for 100 images, each with ~15000 boxes</a:t>
            </a:r>
          </a:p>
          <a:p>
            <a:pPr marL="914400" lvl="1" indent="-228600" rtl="0">
              <a:spcBef>
                <a:spcPts val="0"/>
              </a:spcBef>
              <a:spcAft>
                <a:spcPts val="600"/>
              </a:spcAft>
              <a:buFont typeface="Arial"/>
              <a:buChar char="○"/>
            </a:pPr>
            <a:r>
              <a:rPr lang="en" dirty="0">
                <a:latin typeface="Arial"/>
                <a:ea typeface="Arial"/>
                <a:cs typeface="Arial"/>
                <a:sym typeface="Arial"/>
              </a:rPr>
              <a:t>~3s per image</a:t>
            </a:r>
          </a:p>
          <a:p>
            <a:pPr marL="457200" lvl="0" indent="-228600" rtl="0">
              <a:spcBef>
                <a:spcPts val="0"/>
              </a:spcBef>
              <a:spcAft>
                <a:spcPts val="600"/>
              </a:spcAft>
              <a:buFont typeface="Arial"/>
              <a:buChar char="●"/>
            </a:pPr>
            <a:r>
              <a:rPr lang="en" dirty="0">
                <a:latin typeface="Arial"/>
                <a:ea typeface="Arial"/>
                <a:cs typeface="Arial"/>
                <a:sym typeface="Arial"/>
              </a:rPr>
              <a:t>This method cannot react in real-time for a car camera going at 60 fps</a:t>
            </a:r>
          </a:p>
          <a:p>
            <a:pPr marL="457200" lvl="0" indent="-228600" rtl="0">
              <a:spcBef>
                <a:spcPts val="0"/>
              </a:spcBef>
              <a:spcAft>
                <a:spcPts val="600"/>
              </a:spcAft>
              <a:buFont typeface="Arial"/>
              <a:buChar char="●"/>
            </a:pPr>
            <a:r>
              <a:rPr lang="en" dirty="0">
                <a:latin typeface="Arial"/>
                <a:ea typeface="Arial"/>
                <a:cs typeface="Arial"/>
                <a:sym typeface="Arial"/>
              </a:rPr>
              <a:t>Translate to C</a:t>
            </a:r>
          </a:p>
          <a:p>
            <a:pPr marL="914400" lvl="1" indent="-228600" rtl="0">
              <a:spcBef>
                <a:spcPts val="0"/>
              </a:spcBef>
              <a:spcAft>
                <a:spcPts val="600"/>
              </a:spcAft>
              <a:buFont typeface="Arial"/>
              <a:buChar char="○"/>
            </a:pPr>
            <a:r>
              <a:rPr lang="en" dirty="0">
                <a:latin typeface="Arial"/>
                <a:ea typeface="Arial"/>
                <a:cs typeface="Arial"/>
                <a:sym typeface="Arial"/>
              </a:rPr>
              <a:t>Simple translation, same logic</a:t>
            </a:r>
          </a:p>
          <a:p>
            <a:pPr marL="914400" lvl="1" indent="-228600" rtl="0">
              <a:spcBef>
                <a:spcPts val="0"/>
              </a:spcBef>
              <a:spcAft>
                <a:spcPts val="600"/>
              </a:spcAft>
              <a:buFont typeface="Arial"/>
              <a:buChar char="○"/>
            </a:pPr>
            <a:r>
              <a:rPr lang="en" dirty="0">
                <a:latin typeface="Arial"/>
                <a:ea typeface="Arial"/>
                <a:cs typeface="Arial"/>
                <a:sym typeface="Arial"/>
              </a:rPr>
              <a:t>No parallelism, but got ~100x speedup anyway simply by language choice</a:t>
            </a:r>
          </a:p>
          <a:p>
            <a:pPr marL="914400" lvl="1" indent="-228600" rtl="0">
              <a:spcBef>
                <a:spcPts val="0"/>
              </a:spcBef>
              <a:spcAft>
                <a:spcPts val="600"/>
              </a:spcAft>
              <a:buFont typeface="Arial"/>
              <a:buChar char="○"/>
            </a:pPr>
            <a:r>
              <a:rPr lang="en" dirty="0">
                <a:latin typeface="Arial"/>
                <a:ea typeface="Arial"/>
                <a:cs typeface="Arial"/>
                <a:sym typeface="Arial"/>
              </a:rPr>
              <a:t>Compiled with -O2 -funroll-loops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Serial Code: Diagram</a:t>
            </a:r>
          </a:p>
        </p:txBody>
      </p:sp>
      <p:graphicFrame>
        <p:nvGraphicFramePr>
          <p:cNvPr id="179" name="Shape 179"/>
          <p:cNvGraphicFramePr/>
          <p:nvPr/>
        </p:nvGraphicFramePr>
        <p:xfrm>
          <a:off x="5193150" y="1490450"/>
          <a:ext cx="3449800" cy="316968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96200">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solidFill>
                      <a:srgbClr val="B7B7B7"/>
                    </a:solidFill>
                  </a:tcPr>
                </a:tc>
              </a:tr>
              <a:tr h="381000">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solidFill>
                      <a:srgbClr val="000000"/>
                    </a:solidFill>
                  </a:tcPr>
                </a:tc>
                <a:tc>
                  <a:txBody>
                    <a:bodyPr/>
                    <a:lstStyle/>
                    <a:p>
                      <a:pPr lv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180" name="Shape 180"/>
          <p:cNvSpPr/>
          <p:nvPr/>
        </p:nvSpPr>
        <p:spPr>
          <a:xfrm>
            <a:off x="5608625" y="1057875"/>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1" name="Shape 181"/>
          <p:cNvSpPr txBox="1"/>
          <p:nvPr/>
        </p:nvSpPr>
        <p:spPr>
          <a:xfrm>
            <a:off x="6046350" y="1021400"/>
            <a:ext cx="20793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182" name="Shape 182"/>
          <p:cNvSpPr/>
          <p:nvPr/>
        </p:nvSpPr>
        <p:spPr>
          <a:xfrm rot="5400000">
            <a:off x="3461425" y="2791725"/>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3" name="Shape 183"/>
          <p:cNvSpPr txBox="1"/>
          <p:nvPr/>
        </p:nvSpPr>
        <p:spPr>
          <a:xfrm>
            <a:off x="4300375" y="4323825"/>
            <a:ext cx="10944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184" name="Shape 184"/>
          <p:cNvSpPr txBox="1"/>
          <p:nvPr/>
        </p:nvSpPr>
        <p:spPr>
          <a:xfrm>
            <a:off x="309175" y="1201550"/>
            <a:ext cx="4300300" cy="3660900"/>
          </a:xfrm>
          <a:prstGeom prst="rect">
            <a:avLst/>
          </a:prstGeom>
          <a:noFill/>
          <a:ln>
            <a:noFill/>
          </a:ln>
        </p:spPr>
        <p:txBody>
          <a:bodyPr lIns="91425" tIns="91425" rIns="91425" bIns="91425" anchor="t" anchorCtr="0">
            <a:noAutofit/>
          </a:bodyPr>
          <a:lstStyle/>
          <a:p>
            <a:pPr lvl="0">
              <a:spcBef>
                <a:spcPts val="0"/>
              </a:spcBef>
              <a:buNone/>
            </a:pPr>
            <a:r>
              <a:rPr lang="en" dirty="0"/>
              <a:t>Initially, we believe we should keep every box. The boxes are ordered by their detection probabilities. (Boxes[0] has highest probability)</a:t>
            </a:r>
          </a:p>
          <a:p>
            <a:pPr lvl="0">
              <a:spcBef>
                <a:spcPts val="0"/>
              </a:spcBef>
              <a:buNone/>
            </a:pPr>
            <a:endParaRPr dirty="0"/>
          </a:p>
          <a:p>
            <a:pPr lvl="0">
              <a:spcBef>
                <a:spcPts val="0"/>
              </a:spcBef>
              <a:buNone/>
            </a:pPr>
            <a:r>
              <a:rPr lang="en" dirty="0" smtClean="0">
                <a:solidFill>
                  <a:srgbClr val="0070C0"/>
                </a:solidFill>
                <a:latin typeface="Consolas" panose="020B0609020204030204" pitchFamily="49" charset="0"/>
              </a:rPr>
              <a:t>for </a:t>
            </a:r>
            <a:r>
              <a:rPr lang="en" dirty="0">
                <a:solidFill>
                  <a:srgbClr val="0070C0"/>
                </a:solidFill>
                <a:latin typeface="Consolas" panose="020B0609020204030204" pitchFamily="49" charset="0"/>
              </a:rPr>
              <a:t>i if keep[i] == True:</a:t>
            </a:r>
          </a:p>
          <a:p>
            <a:pPr lvl="0">
              <a:spcBef>
                <a:spcPts val="0"/>
              </a:spcBef>
              <a:buNone/>
            </a:pPr>
            <a:r>
              <a:rPr lang="en" dirty="0">
                <a:solidFill>
                  <a:srgbClr val="0070C0"/>
                </a:solidFill>
                <a:latin typeface="Consolas" panose="020B0609020204030204" pitchFamily="49" charset="0"/>
              </a:rPr>
              <a:t> </a:t>
            </a:r>
            <a:r>
              <a:rPr lang="en" dirty="0" smtClean="0">
                <a:solidFill>
                  <a:srgbClr val="0070C0"/>
                </a:solidFill>
                <a:latin typeface="Consolas" panose="020B0609020204030204" pitchFamily="49" charset="0"/>
              </a:rPr>
              <a:t>   f</a:t>
            </a:r>
            <a:r>
              <a:rPr lang="en" dirty="0" smtClean="0">
                <a:solidFill>
                  <a:srgbClr val="0070C0"/>
                </a:solidFill>
                <a:latin typeface="Consolas" panose="020B0609020204030204" pitchFamily="49" charset="0"/>
              </a:rPr>
              <a:t>or </a:t>
            </a:r>
            <a:r>
              <a:rPr lang="en" dirty="0">
                <a:solidFill>
                  <a:srgbClr val="0070C0"/>
                </a:solidFill>
                <a:latin typeface="Consolas" panose="020B0609020204030204" pitchFamily="49" charset="0"/>
              </a:rPr>
              <a:t>j &gt; i if keep[j] == True:</a:t>
            </a:r>
          </a:p>
          <a:p>
            <a:pPr lvl="0">
              <a:spcBef>
                <a:spcPts val="0"/>
              </a:spcBef>
              <a:buNone/>
            </a:pPr>
            <a:r>
              <a:rPr lang="en" dirty="0" smtClean="0">
                <a:solidFill>
                  <a:srgbClr val="0070C0"/>
                </a:solidFill>
                <a:latin typeface="Consolas" panose="020B0609020204030204" pitchFamily="49" charset="0"/>
              </a:rPr>
              <a:t>        if </a:t>
            </a:r>
            <a:r>
              <a:rPr lang="en" dirty="0">
                <a:solidFill>
                  <a:srgbClr val="0070C0"/>
                </a:solidFill>
                <a:latin typeface="Consolas" panose="020B0609020204030204" pitchFamily="49" charset="0"/>
              </a:rPr>
              <a:t>R &gt; iou_compare(j, i):</a:t>
            </a:r>
          </a:p>
          <a:p>
            <a:pPr lvl="0">
              <a:spcBef>
                <a:spcPts val="0"/>
              </a:spcBef>
              <a:buNone/>
            </a:pPr>
            <a:r>
              <a:rPr lang="en" dirty="0">
                <a:solidFill>
                  <a:srgbClr val="0070C0"/>
                </a:solidFill>
                <a:latin typeface="Consolas" panose="020B0609020204030204" pitchFamily="49" charset="0"/>
              </a:rPr>
              <a:t> </a:t>
            </a:r>
            <a:r>
              <a:rPr lang="en" dirty="0" smtClean="0">
                <a:solidFill>
                  <a:srgbClr val="0070C0"/>
                </a:solidFill>
                <a:latin typeface="Consolas" panose="020B0609020204030204" pitchFamily="49" charset="0"/>
              </a:rPr>
              <a:t>           k</a:t>
            </a:r>
            <a:r>
              <a:rPr lang="en" dirty="0" smtClean="0">
                <a:solidFill>
                  <a:srgbClr val="0070C0"/>
                </a:solidFill>
                <a:latin typeface="Consolas" panose="020B0609020204030204" pitchFamily="49" charset="0"/>
              </a:rPr>
              <a:t>eep[j</a:t>
            </a:r>
            <a:r>
              <a:rPr lang="en" dirty="0">
                <a:solidFill>
                  <a:srgbClr val="0070C0"/>
                </a:solidFill>
                <a:latin typeface="Consolas" panose="020B0609020204030204" pitchFamily="49" charset="0"/>
              </a:rPr>
              <a:t>] = False</a:t>
            </a:r>
          </a:p>
          <a:p>
            <a:pPr lvl="0">
              <a:spcBef>
                <a:spcPts val="0"/>
              </a:spcBef>
              <a:buNone/>
            </a:pPr>
            <a:endParaRPr dirty="0"/>
          </a:p>
          <a:p>
            <a:pPr lvl="0">
              <a:spcBef>
                <a:spcPts val="0"/>
              </a:spcBef>
              <a:buNone/>
            </a:pPr>
            <a:r>
              <a:rPr lang="en" dirty="0"/>
              <a:t>Note: </a:t>
            </a:r>
          </a:p>
          <a:p>
            <a:pPr lvl="0">
              <a:spcBef>
                <a:spcPts val="0"/>
              </a:spcBef>
              <a:buNone/>
            </a:pPr>
            <a:r>
              <a:rPr lang="en" dirty="0"/>
              <a:t>Rows in diagram correspond to i, columns correspond to j</a:t>
            </a:r>
          </a:p>
          <a:p>
            <a:pPr lvl="0">
              <a:spcBef>
                <a:spcPts val="0"/>
              </a:spcBef>
              <a:buNone/>
            </a:pPr>
            <a:r>
              <a:rPr lang="en" dirty="0"/>
              <a:t>Each box represents a comparison between box i and box j</a:t>
            </a:r>
          </a:p>
          <a:p>
            <a:pPr lvl="0">
              <a:spcBef>
                <a:spcPts val="0"/>
              </a:spcBef>
              <a:buNone/>
            </a:pPr>
            <a:r>
              <a:rPr lang="en" dirty="0"/>
              <a:t>		</a:t>
            </a:r>
          </a:p>
        </p:txBody>
      </p:sp>
      <p:sp>
        <p:nvSpPr>
          <p:cNvPr id="185" name="Shape 185"/>
          <p:cNvSpPr txBox="1"/>
          <p:nvPr/>
        </p:nvSpPr>
        <p:spPr>
          <a:xfrm>
            <a:off x="4609475" y="77200"/>
            <a:ext cx="4033500" cy="840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None/>
            </a:pPr>
            <a:r>
              <a:rPr lang="en"/>
              <a:t>In first pass of outer for loop, we note these boxes are the same, and discard many future comparisons. This is efficient! But done in serial.</a:t>
            </a:r>
          </a:p>
        </p:txBody>
      </p:sp>
      <p:cxnSp>
        <p:nvCxnSpPr>
          <p:cNvPr id="186" name="Shape 186"/>
          <p:cNvCxnSpPr/>
          <p:nvPr/>
        </p:nvCxnSpPr>
        <p:spPr>
          <a:xfrm>
            <a:off x="5284025" y="913475"/>
            <a:ext cx="829200" cy="611400"/>
          </a:xfrm>
          <a:prstGeom prst="straightConnector1">
            <a:avLst/>
          </a:prstGeom>
          <a:noFill/>
          <a:ln w="9525" cap="flat" cmpd="sng">
            <a:solidFill>
              <a:srgbClr val="000000"/>
            </a:solidFill>
            <a:prstDash val="solid"/>
            <a:round/>
            <a:headEnd type="none" w="lg" len="lg"/>
            <a:tailEnd type="triangle" w="lg" len="lg"/>
          </a:ln>
        </p:spPr>
      </p:cxnSp>
      <p:cxnSp>
        <p:nvCxnSpPr>
          <p:cNvPr id="187" name="Shape 187"/>
          <p:cNvCxnSpPr/>
          <p:nvPr/>
        </p:nvCxnSpPr>
        <p:spPr>
          <a:xfrm>
            <a:off x="7553625" y="913475"/>
            <a:ext cx="0" cy="611400"/>
          </a:xfrm>
          <a:prstGeom prst="straightConnector1">
            <a:avLst/>
          </a:prstGeom>
          <a:noFill/>
          <a:ln w="9525" cap="flat" cmpd="sng">
            <a:solidFill>
              <a:srgbClr val="000000"/>
            </a:solidFill>
            <a:prstDash val="solid"/>
            <a:round/>
            <a:headEnd type="none" w="lg" len="lg"/>
            <a:tailEnd type="triangle" w="lg" len="lg"/>
          </a:ln>
        </p:spPr>
      </p:cxnSp>
      <p:cxnSp>
        <p:nvCxnSpPr>
          <p:cNvPr id="188" name="Shape 188"/>
          <p:cNvCxnSpPr/>
          <p:nvPr/>
        </p:nvCxnSpPr>
        <p:spPr>
          <a:xfrm>
            <a:off x="7926050" y="948600"/>
            <a:ext cx="21000" cy="611400"/>
          </a:xfrm>
          <a:prstGeom prst="straightConnector1">
            <a:avLst/>
          </a:prstGeom>
          <a:noFill/>
          <a:ln w="9525" cap="flat" cmpd="sng">
            <a:solidFill>
              <a:srgbClr val="000000"/>
            </a:solidFill>
            <a:prstDash val="solid"/>
            <a:round/>
            <a:headEnd type="none" w="lg" len="lg"/>
            <a:tailEnd type="triangle" w="lg" len="lg"/>
          </a:ln>
        </p:spPr>
      </p:cxnSp>
      <p:cxnSp>
        <p:nvCxnSpPr>
          <p:cNvPr id="189" name="Shape 189"/>
          <p:cNvCxnSpPr/>
          <p:nvPr/>
        </p:nvCxnSpPr>
        <p:spPr>
          <a:xfrm>
            <a:off x="8380925" y="913475"/>
            <a:ext cx="21000" cy="611400"/>
          </a:xfrm>
          <a:prstGeom prst="straightConnector1">
            <a:avLst/>
          </a:prstGeom>
          <a:noFill/>
          <a:ln w="9525" cap="flat" cmpd="sng">
            <a:solidFill>
              <a:srgbClr val="000000"/>
            </a:solidFill>
            <a:prstDash val="solid"/>
            <a:round/>
            <a:headEnd type="none" w="lg" len="lg"/>
            <a:tailEnd type="triangle" w="lg" len="lg"/>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Serial Code: Unordered version</a:t>
            </a:r>
          </a:p>
        </p:txBody>
      </p:sp>
      <p:graphicFrame>
        <p:nvGraphicFramePr>
          <p:cNvPr id="195" name="Shape 195"/>
          <p:cNvGraphicFramePr/>
          <p:nvPr/>
        </p:nvGraphicFramePr>
        <p:xfrm>
          <a:off x="5193150" y="1490450"/>
          <a:ext cx="3449800" cy="3169680"/>
        </p:xfrm>
        <a:graphic>
          <a:graphicData uri="http://schemas.openxmlformats.org/drawingml/2006/table">
            <a:tbl>
              <a:tblPr>
                <a:noFill/>
                <a:tableStyleId>{BEADD1A7-4812-48E9-A617-3C7019620F76}</a:tableStyleId>
              </a:tblPr>
              <a:tblGrid>
                <a:gridCol w="452300"/>
                <a:gridCol w="410150"/>
                <a:gridCol w="431225"/>
                <a:gridCol w="431225"/>
                <a:gridCol w="431225"/>
                <a:gridCol w="431225"/>
                <a:gridCol w="431225"/>
                <a:gridCol w="431225"/>
              </a:tblGrid>
              <a:tr h="396200">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96200">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381000">
                <a:tc>
                  <a:txBody>
                    <a:bodyPr/>
                    <a:lstStyle/>
                    <a:p>
                      <a:pPr lv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r>
                        <a:rPr lang="en"/>
                        <a:t>X</a:t>
                      </a:r>
                    </a:p>
                  </a:txBody>
                  <a:tcPr marL="91425" marR="91425" marT="91425" marB="91425"/>
                </a:tc>
                <a:tc>
                  <a:txBody>
                    <a:bodyPr/>
                    <a:lstStyle/>
                    <a:p>
                      <a:pPr lv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81000">
                <a:tc>
                  <a:txBody>
                    <a:bodyPr/>
                    <a:lstStyle/>
                    <a:p>
                      <a:pPr lvl="0" rt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38100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lnB w="9525" cap="flat" cmpd="sng">
                      <a:solidFill>
                        <a:srgbClr val="B7B7B7"/>
                      </a:solidFill>
                      <a:prstDash val="solid"/>
                      <a:round/>
                      <a:headEnd type="none" w="med" len="med"/>
                      <a:tailEnd type="none" w="med" len="med"/>
                    </a:lnB>
                    <a:solidFill>
                      <a:srgbClr val="999999"/>
                    </a:solidFill>
                  </a:tcPr>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solidFill>
                      <a:srgbClr val="000000"/>
                    </a:solidFill>
                  </a:tcPr>
                </a:tc>
                <a:tc>
                  <a:txBody>
                    <a:bodyPr/>
                    <a:lstStyle/>
                    <a:p>
                      <a:pPr lv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solidFill>
                      <a:srgbClr val="B7B7B7"/>
                    </a:solidFill>
                  </a:tcPr>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196" name="Shape 196"/>
          <p:cNvSpPr txBox="1"/>
          <p:nvPr/>
        </p:nvSpPr>
        <p:spPr>
          <a:xfrm>
            <a:off x="309174" y="1201550"/>
            <a:ext cx="4948625" cy="3660900"/>
          </a:xfrm>
          <a:prstGeom prst="rect">
            <a:avLst/>
          </a:prstGeom>
          <a:noFill/>
          <a:ln>
            <a:noFill/>
          </a:ln>
        </p:spPr>
        <p:txBody>
          <a:bodyPr lIns="91425" tIns="91425" rIns="91425" bIns="91425" anchor="t" anchorCtr="0">
            <a:noAutofit/>
          </a:bodyPr>
          <a:lstStyle/>
          <a:p>
            <a:pPr lvl="0" rtl="0">
              <a:spcBef>
                <a:spcPts val="0"/>
              </a:spcBef>
              <a:buNone/>
            </a:pPr>
            <a:r>
              <a:rPr lang="en" dirty="0"/>
              <a:t>Initially, we believe we should keep every box. The boxes are ordered by their detection probabilities. (Boxes[0] has highest probability)</a:t>
            </a:r>
          </a:p>
          <a:p>
            <a:pPr lvl="0" rtl="0">
              <a:spcBef>
                <a:spcPts val="0"/>
              </a:spcBef>
              <a:buNone/>
            </a:pPr>
            <a:endParaRPr dirty="0"/>
          </a:p>
          <a:p>
            <a:pPr lvl="0" rtl="0">
              <a:spcBef>
                <a:spcPts val="0"/>
              </a:spcBef>
              <a:buNone/>
            </a:pPr>
            <a:r>
              <a:rPr lang="en" dirty="0" smtClean="0">
                <a:solidFill>
                  <a:srgbClr val="0070C0"/>
                </a:solidFill>
                <a:latin typeface="Consolas" panose="020B0609020204030204" pitchFamily="49" charset="0"/>
              </a:rPr>
              <a:t>for </a:t>
            </a:r>
            <a:r>
              <a:rPr lang="en" dirty="0">
                <a:solidFill>
                  <a:srgbClr val="0070C0"/>
                </a:solidFill>
                <a:latin typeface="Consolas" panose="020B0609020204030204" pitchFamily="49" charset="0"/>
              </a:rPr>
              <a:t>i if keep[i] == True:</a:t>
            </a:r>
          </a:p>
          <a:p>
            <a:pPr lvl="0" rtl="0">
              <a:spcBef>
                <a:spcPts val="0"/>
              </a:spcBef>
              <a:buNone/>
            </a:pPr>
            <a:r>
              <a:rPr lang="en" dirty="0">
                <a:solidFill>
                  <a:srgbClr val="0070C0"/>
                </a:solidFill>
                <a:latin typeface="Consolas" panose="020B0609020204030204" pitchFamily="49" charset="0"/>
              </a:rPr>
              <a:t> </a:t>
            </a:r>
            <a:r>
              <a:rPr lang="en" dirty="0" smtClean="0">
                <a:solidFill>
                  <a:srgbClr val="0070C0"/>
                </a:solidFill>
                <a:latin typeface="Consolas" panose="020B0609020204030204" pitchFamily="49" charset="0"/>
              </a:rPr>
              <a:t>   for </a:t>
            </a:r>
            <a:r>
              <a:rPr lang="en" dirty="0">
                <a:solidFill>
                  <a:srgbClr val="0070C0"/>
                </a:solidFill>
                <a:latin typeface="Consolas" panose="020B0609020204030204" pitchFamily="49" charset="0"/>
              </a:rPr>
              <a:t>j if keep[j] == True:</a:t>
            </a:r>
          </a:p>
          <a:p>
            <a:pPr lvl="0" rtl="0">
              <a:spcBef>
                <a:spcPts val="0"/>
              </a:spcBef>
              <a:buNone/>
            </a:pPr>
            <a:r>
              <a:rPr lang="en" dirty="0" smtClean="0">
                <a:solidFill>
                  <a:srgbClr val="0070C0"/>
                </a:solidFill>
                <a:latin typeface="Consolas" panose="020B0609020204030204" pitchFamily="49" charset="0"/>
              </a:rPr>
              <a:t>        R </a:t>
            </a:r>
            <a:r>
              <a:rPr lang="en" dirty="0">
                <a:solidFill>
                  <a:srgbClr val="0070C0"/>
                </a:solidFill>
                <a:latin typeface="Consolas" panose="020B0609020204030204" pitchFamily="49" charset="0"/>
              </a:rPr>
              <a:t>= iou_compare(j, i)</a:t>
            </a:r>
          </a:p>
          <a:p>
            <a:pPr lvl="0">
              <a:spcBef>
                <a:spcPts val="0"/>
              </a:spcBef>
              <a:buNone/>
            </a:pPr>
            <a:r>
              <a:rPr lang="en" dirty="0" smtClean="0">
                <a:solidFill>
                  <a:srgbClr val="0070C0"/>
                </a:solidFill>
                <a:latin typeface="Consolas" panose="020B0609020204030204" pitchFamily="49" charset="0"/>
              </a:rPr>
              <a:t>             if </a:t>
            </a:r>
            <a:r>
              <a:rPr lang="en" dirty="0">
                <a:solidFill>
                  <a:srgbClr val="0070C0"/>
                </a:solidFill>
                <a:latin typeface="Consolas" panose="020B0609020204030204" pitchFamily="49" charset="0"/>
              </a:rPr>
              <a:t>R &gt; threshold:</a:t>
            </a:r>
          </a:p>
          <a:p>
            <a:pPr lvl="0" rtl="0">
              <a:spcBef>
                <a:spcPts val="0"/>
              </a:spcBef>
              <a:buNone/>
            </a:pPr>
            <a:r>
              <a:rPr lang="en" dirty="0">
                <a:solidFill>
                  <a:srgbClr val="0070C0"/>
                </a:solidFill>
                <a:latin typeface="Consolas" panose="020B0609020204030204" pitchFamily="49" charset="0"/>
              </a:rPr>
              <a:t>	</a:t>
            </a:r>
            <a:r>
              <a:rPr lang="en" dirty="0">
                <a:solidFill>
                  <a:srgbClr val="0070C0"/>
                </a:solidFill>
                <a:latin typeface="Consolas" panose="020B0609020204030204" pitchFamily="49" charset="0"/>
              </a:rPr>
              <a:t>i</a:t>
            </a:r>
            <a:r>
              <a:rPr lang="en" dirty="0" smtClean="0">
                <a:solidFill>
                  <a:srgbClr val="0070C0"/>
                </a:solidFill>
                <a:latin typeface="Consolas" panose="020B0609020204030204" pitchFamily="49" charset="0"/>
              </a:rPr>
              <a:t>f </a:t>
            </a:r>
            <a:r>
              <a:rPr lang="en" dirty="0">
                <a:solidFill>
                  <a:srgbClr val="0070C0"/>
                </a:solidFill>
                <a:latin typeface="Consolas" panose="020B0609020204030204" pitchFamily="49" charset="0"/>
              </a:rPr>
              <a:t>prob(j) &gt; prob(i):</a:t>
            </a:r>
          </a:p>
          <a:p>
            <a:pPr lvl="0" indent="457200" rtl="0">
              <a:spcBef>
                <a:spcPts val="0"/>
              </a:spcBef>
              <a:buNone/>
            </a:pPr>
            <a:r>
              <a:rPr lang="en" dirty="0">
                <a:solidFill>
                  <a:srgbClr val="0070C0"/>
                </a:solidFill>
                <a:latin typeface="Consolas" panose="020B0609020204030204" pitchFamily="49" charset="0"/>
              </a:rPr>
              <a:t>	</a:t>
            </a:r>
            <a:r>
              <a:rPr lang="en" dirty="0" smtClean="0">
                <a:solidFill>
                  <a:srgbClr val="0070C0"/>
                </a:solidFill>
                <a:latin typeface="Consolas" panose="020B0609020204030204" pitchFamily="49" charset="0"/>
              </a:rPr>
              <a:t>    keep[j</a:t>
            </a:r>
            <a:r>
              <a:rPr lang="en" dirty="0">
                <a:solidFill>
                  <a:srgbClr val="0070C0"/>
                </a:solidFill>
                <a:latin typeface="Consolas" panose="020B0609020204030204" pitchFamily="49" charset="0"/>
              </a:rPr>
              <a:t>] = False</a:t>
            </a:r>
          </a:p>
          <a:p>
            <a:pPr lvl="0" indent="457200" rtl="0">
              <a:spcBef>
                <a:spcPts val="0"/>
              </a:spcBef>
              <a:buNone/>
            </a:pPr>
            <a:r>
              <a:rPr lang="en" dirty="0">
                <a:solidFill>
                  <a:srgbClr val="0070C0"/>
                </a:solidFill>
                <a:latin typeface="Consolas" panose="020B0609020204030204" pitchFamily="49" charset="0"/>
              </a:rPr>
              <a:t>	</a:t>
            </a:r>
            <a:r>
              <a:rPr lang="en" dirty="0">
                <a:solidFill>
                  <a:srgbClr val="0070C0"/>
                </a:solidFill>
                <a:latin typeface="Consolas" panose="020B0609020204030204" pitchFamily="49" charset="0"/>
              </a:rPr>
              <a:t>e</a:t>
            </a:r>
            <a:r>
              <a:rPr lang="en" dirty="0" smtClean="0">
                <a:solidFill>
                  <a:srgbClr val="0070C0"/>
                </a:solidFill>
                <a:latin typeface="Consolas" panose="020B0609020204030204" pitchFamily="49" charset="0"/>
              </a:rPr>
              <a:t>lse</a:t>
            </a:r>
            <a:r>
              <a:rPr lang="en" dirty="0">
                <a:solidFill>
                  <a:srgbClr val="0070C0"/>
                </a:solidFill>
                <a:latin typeface="Consolas" panose="020B0609020204030204" pitchFamily="49" charset="0"/>
              </a:rPr>
              <a:t>:</a:t>
            </a:r>
          </a:p>
          <a:p>
            <a:pPr lvl="0" indent="457200" rtl="0">
              <a:spcBef>
                <a:spcPts val="0"/>
              </a:spcBef>
              <a:buNone/>
            </a:pPr>
            <a:r>
              <a:rPr lang="en" dirty="0">
                <a:solidFill>
                  <a:srgbClr val="0070C0"/>
                </a:solidFill>
                <a:latin typeface="Consolas" panose="020B0609020204030204" pitchFamily="49" charset="0"/>
              </a:rPr>
              <a:t>	</a:t>
            </a:r>
            <a:r>
              <a:rPr lang="en" dirty="0" smtClean="0">
                <a:solidFill>
                  <a:srgbClr val="0070C0"/>
                </a:solidFill>
                <a:latin typeface="Consolas" panose="020B0609020204030204" pitchFamily="49" charset="0"/>
              </a:rPr>
              <a:t>    keep[i</a:t>
            </a:r>
            <a:r>
              <a:rPr lang="en" dirty="0">
                <a:solidFill>
                  <a:srgbClr val="0070C0"/>
                </a:solidFill>
                <a:latin typeface="Consolas" panose="020B0609020204030204" pitchFamily="49" charset="0"/>
              </a:rPr>
              <a:t>] = False</a:t>
            </a:r>
          </a:p>
          <a:p>
            <a:pPr lvl="0" rtl="0">
              <a:spcBef>
                <a:spcPts val="0"/>
              </a:spcBef>
              <a:buNone/>
            </a:pPr>
            <a:endParaRPr dirty="0"/>
          </a:p>
          <a:p>
            <a:pPr lvl="0">
              <a:spcBef>
                <a:spcPts val="0"/>
              </a:spcBef>
              <a:buNone/>
            </a:pPr>
            <a:r>
              <a:rPr lang="en" dirty="0"/>
              <a:t>This version is not 100% accurate to the serial version, but runs faster</a:t>
            </a:r>
          </a:p>
          <a:p>
            <a:pPr lvl="0" rtl="0">
              <a:spcBef>
                <a:spcPts val="0"/>
              </a:spcBef>
              <a:buNone/>
            </a:pPr>
            <a:r>
              <a:rPr lang="en" dirty="0"/>
              <a:t>No longer need to sort the boxes by probabilities</a:t>
            </a:r>
          </a:p>
        </p:txBody>
      </p:sp>
      <p:sp>
        <p:nvSpPr>
          <p:cNvPr id="197" name="Shape 197"/>
          <p:cNvSpPr txBox="1"/>
          <p:nvPr/>
        </p:nvSpPr>
        <p:spPr>
          <a:xfrm>
            <a:off x="5654200" y="310075"/>
            <a:ext cx="3000300" cy="10032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None/>
            </a:pPr>
            <a:r>
              <a:rPr lang="en"/>
              <a:t>We can still discard some comparisons, but this algorithm isn’t guaranteed to be as efficient as the ordered algorithm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Overview</a:t>
            </a:r>
          </a:p>
        </p:txBody>
      </p:sp>
      <p:sp>
        <p:nvSpPr>
          <p:cNvPr id="66" name="Shape 6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Font typeface="Arial"/>
              <a:buChar char="●"/>
            </a:pPr>
            <a:r>
              <a:rPr lang="en" sz="2000" b="1" dirty="0">
                <a:latin typeface="Arial"/>
                <a:ea typeface="Arial"/>
                <a:cs typeface="Arial"/>
                <a:sym typeface="Arial"/>
              </a:rPr>
              <a:t>Project Description</a:t>
            </a:r>
          </a:p>
          <a:p>
            <a:pPr marL="457200" lvl="0" indent="-228600" rtl="0">
              <a:spcBef>
                <a:spcPts val="0"/>
              </a:spcBef>
              <a:buFont typeface="Arial"/>
              <a:buChar char="●"/>
            </a:pPr>
            <a:r>
              <a:rPr lang="en" sz="2000" dirty="0">
                <a:latin typeface="Arial"/>
                <a:ea typeface="Arial"/>
                <a:cs typeface="Arial"/>
                <a:sym typeface="Arial"/>
              </a:rPr>
              <a:t>Algorithm</a:t>
            </a:r>
          </a:p>
          <a:p>
            <a:pPr marL="457200" lvl="0" indent="-228600" rtl="0">
              <a:spcBef>
                <a:spcPts val="0"/>
              </a:spcBef>
              <a:buFont typeface="Arial"/>
              <a:buChar char="●"/>
            </a:pPr>
            <a:r>
              <a:rPr lang="en" sz="2000" dirty="0">
                <a:latin typeface="Arial"/>
                <a:ea typeface="Arial"/>
                <a:cs typeface="Arial"/>
                <a:sym typeface="Arial"/>
              </a:rPr>
              <a:t>Serial Code</a:t>
            </a:r>
          </a:p>
          <a:p>
            <a:pPr marL="457200" lvl="0" indent="-228600" rtl="0">
              <a:spcBef>
                <a:spcPts val="0"/>
              </a:spcBef>
              <a:buFont typeface="Arial"/>
              <a:buChar char="●"/>
            </a:pPr>
            <a:r>
              <a:rPr lang="en" sz="2000" dirty="0">
                <a:latin typeface="Arial"/>
                <a:ea typeface="Arial"/>
                <a:cs typeface="Arial"/>
                <a:sym typeface="Arial"/>
              </a:rPr>
              <a:t>Parallelization</a:t>
            </a:r>
          </a:p>
          <a:p>
            <a:pPr marL="457200" lvl="0" indent="-228600" rtl="0">
              <a:spcBef>
                <a:spcPts val="0"/>
              </a:spcBef>
              <a:buFont typeface="Arial"/>
              <a:buChar char="●"/>
            </a:pPr>
            <a:r>
              <a:rPr lang="en" sz="2000" dirty="0">
                <a:latin typeface="Arial"/>
                <a:ea typeface="Arial"/>
                <a:cs typeface="Arial"/>
                <a:sym typeface="Arial"/>
              </a:rPr>
              <a:t>Results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Overview</a:t>
            </a:r>
          </a:p>
        </p:txBody>
      </p:sp>
      <p:sp>
        <p:nvSpPr>
          <p:cNvPr id="203" name="Shape 203"/>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Font typeface="Arial"/>
              <a:buChar char="●"/>
            </a:pPr>
            <a:r>
              <a:rPr lang="en" sz="2000" dirty="0">
                <a:latin typeface="Arial"/>
                <a:ea typeface="Arial"/>
                <a:cs typeface="Arial"/>
                <a:sym typeface="Arial"/>
              </a:rPr>
              <a:t>Project Description</a:t>
            </a:r>
          </a:p>
          <a:p>
            <a:pPr marL="457200" lvl="0" indent="-228600" rtl="0">
              <a:spcBef>
                <a:spcPts val="0"/>
              </a:spcBef>
              <a:buFont typeface="Arial"/>
              <a:buChar char="●"/>
            </a:pPr>
            <a:r>
              <a:rPr lang="en" sz="2000" dirty="0">
                <a:latin typeface="Arial"/>
                <a:ea typeface="Arial"/>
                <a:cs typeface="Arial"/>
                <a:sym typeface="Arial"/>
              </a:rPr>
              <a:t>Algorithm</a:t>
            </a:r>
          </a:p>
          <a:p>
            <a:pPr marL="457200" lvl="0" indent="-228600" rtl="0">
              <a:spcBef>
                <a:spcPts val="0"/>
              </a:spcBef>
              <a:buFont typeface="Arial"/>
              <a:buChar char="●"/>
            </a:pPr>
            <a:r>
              <a:rPr lang="en" sz="2000" dirty="0">
                <a:latin typeface="Arial"/>
                <a:ea typeface="Arial"/>
                <a:cs typeface="Arial"/>
                <a:sym typeface="Arial"/>
              </a:rPr>
              <a:t>Serial Code</a:t>
            </a:r>
          </a:p>
          <a:p>
            <a:pPr marL="457200" lvl="0" indent="-228600" rtl="0">
              <a:spcBef>
                <a:spcPts val="0"/>
              </a:spcBef>
              <a:buFont typeface="Arial"/>
              <a:buChar char="●"/>
            </a:pPr>
            <a:r>
              <a:rPr lang="en" sz="2000" b="1" dirty="0">
                <a:latin typeface="Arial"/>
                <a:ea typeface="Arial"/>
                <a:cs typeface="Arial"/>
                <a:sym typeface="Arial"/>
              </a:rPr>
              <a:t>Parallelization</a:t>
            </a:r>
          </a:p>
          <a:p>
            <a:pPr marL="457200" lvl="0" indent="-228600" rtl="0">
              <a:spcBef>
                <a:spcPts val="0"/>
              </a:spcBef>
              <a:buFont typeface="Arial"/>
              <a:buChar char="●"/>
            </a:pPr>
            <a:r>
              <a:rPr lang="en" sz="2000" dirty="0">
                <a:latin typeface="Arial"/>
                <a:ea typeface="Arial"/>
                <a:cs typeface="Arial"/>
                <a:sym typeface="Arial"/>
              </a:rPr>
              <a:t>Results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OMP</a:t>
            </a:r>
          </a:p>
        </p:txBody>
      </p:sp>
      <p:pic>
        <p:nvPicPr>
          <p:cNvPr id="209" name="Shape 209"/>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210" name="Shape 210"/>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1" name="Shape 211"/>
          <p:cNvSpPr/>
          <p:nvPr/>
        </p:nvSpPr>
        <p:spPr>
          <a:xfrm>
            <a:off x="1534750" y="2392325"/>
            <a:ext cx="14379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2" name="Shape 212"/>
          <p:cNvSpPr/>
          <p:nvPr/>
        </p:nvSpPr>
        <p:spPr>
          <a:xfrm>
            <a:off x="401002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3" name="Shape 213"/>
          <p:cNvSpPr/>
          <p:nvPr/>
        </p:nvSpPr>
        <p:spPr>
          <a:xfrm>
            <a:off x="195017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4" name="Shape 214"/>
          <p:cNvSpPr/>
          <p:nvPr/>
        </p:nvSpPr>
        <p:spPr>
          <a:xfrm>
            <a:off x="3160100" y="3968875"/>
            <a:ext cx="7182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latin typeface="Trebuchet MS"/>
                <a:ea typeface="Trebuchet MS"/>
                <a:cs typeface="Trebuchet MS"/>
                <a:sym typeface="Trebuchet MS"/>
              </a:rPr>
              <a:t>Parallelization: OMP</a:t>
            </a:r>
          </a:p>
        </p:txBody>
      </p:sp>
      <p:sp>
        <p:nvSpPr>
          <p:cNvPr id="220" name="Shape 220"/>
          <p:cNvSpPr txBox="1">
            <a:spLocks noGrp="1"/>
          </p:cNvSpPr>
          <p:nvPr>
            <p:ph type="body" idx="1"/>
          </p:nvPr>
        </p:nvSpPr>
        <p:spPr>
          <a:xfrm>
            <a:off x="311700" y="1017725"/>
            <a:ext cx="4412700" cy="38151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dirty="0">
                <a:latin typeface="Arial"/>
                <a:ea typeface="Arial"/>
                <a:cs typeface="Arial"/>
                <a:sym typeface="Arial"/>
              </a:rPr>
              <a:t>Inner loop only, because we’re throwing out boxes as we go </a:t>
            </a:r>
            <a:r>
              <a:rPr lang="en" dirty="0" smtClean="0">
                <a:latin typeface="Arial"/>
                <a:ea typeface="Arial"/>
                <a:cs typeface="Arial"/>
                <a:sym typeface="Arial"/>
              </a:rPr>
              <a:t>along</a:t>
            </a:r>
          </a:p>
          <a:p>
            <a:pPr marL="457200" lvl="0" indent="-228600" rtl="0">
              <a:spcBef>
                <a:spcPts val="0"/>
              </a:spcBef>
              <a:spcAft>
                <a:spcPts val="600"/>
              </a:spcAft>
              <a:buFont typeface="Arial"/>
              <a:buChar char="●"/>
            </a:pPr>
            <a:r>
              <a:rPr lang="en" dirty="0" smtClean="0">
                <a:latin typeface="Arial"/>
                <a:ea typeface="Arial"/>
                <a:cs typeface="Arial"/>
                <a:sym typeface="Arial"/>
              </a:rPr>
              <a:t>All </a:t>
            </a:r>
            <a:r>
              <a:rPr lang="en" dirty="0">
                <a:latin typeface="Arial"/>
                <a:ea typeface="Arial"/>
                <a:cs typeface="Arial"/>
                <a:sym typeface="Arial"/>
              </a:rPr>
              <a:t>threads compare box i to a unique box j</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Threads mark j as discarded</a:t>
            </a:r>
          </a:p>
          <a:p>
            <a:pPr marL="457200" marR="0" lvl="0" indent="-228600" algn="l" rtl="0">
              <a:lnSpc>
                <a:spcPct val="115000"/>
              </a:lnSpc>
              <a:spcBef>
                <a:spcPts val="0"/>
              </a:spcBef>
              <a:spcAft>
                <a:spcPts val="600"/>
              </a:spcAft>
              <a:buFont typeface="Arial"/>
              <a:buChar char="●"/>
            </a:pPr>
            <a:r>
              <a:rPr lang="en" dirty="0">
                <a:latin typeface="Arial"/>
                <a:ea typeface="Arial"/>
                <a:cs typeface="Arial"/>
                <a:sym typeface="Arial"/>
              </a:rPr>
              <a:t>Data parallel: j boxes </a:t>
            </a:r>
            <a:r>
              <a:rPr lang="en" dirty="0" smtClean="0">
                <a:latin typeface="Arial"/>
                <a:ea typeface="Arial"/>
                <a:cs typeface="Arial"/>
                <a:sym typeface="Arial"/>
              </a:rPr>
              <a:t>in </a:t>
            </a:r>
            <a:r>
              <a:rPr lang="en" dirty="0">
                <a:latin typeface="Arial"/>
                <a:ea typeface="Arial"/>
                <a:cs typeface="Arial"/>
                <a:sym typeface="Arial"/>
              </a:rPr>
              <a:t>organized array, each thread process unique j</a:t>
            </a:r>
          </a:p>
          <a:p>
            <a:pPr marL="457200" marR="0" lvl="0" indent="-228600" algn="l" rtl="0">
              <a:lnSpc>
                <a:spcPct val="115000"/>
              </a:lnSpc>
              <a:spcBef>
                <a:spcPts val="0"/>
              </a:spcBef>
              <a:spcAft>
                <a:spcPts val="600"/>
              </a:spcAft>
              <a:buFont typeface="Arial"/>
              <a:buChar char="●"/>
            </a:pPr>
            <a:r>
              <a:rPr lang="en" dirty="0">
                <a:latin typeface="Arial"/>
                <a:ea typeface="Arial"/>
                <a:cs typeface="Arial"/>
                <a:sym typeface="Arial"/>
              </a:rPr>
              <a:t>Task parallel: Each comparison is an independent task</a:t>
            </a:r>
          </a:p>
          <a:p>
            <a:pPr marL="457200" marR="0" lvl="0" indent="-228600" algn="l" rtl="0">
              <a:lnSpc>
                <a:spcPct val="115000"/>
              </a:lnSpc>
              <a:spcBef>
                <a:spcPts val="0"/>
              </a:spcBef>
              <a:spcAft>
                <a:spcPts val="600"/>
              </a:spcAft>
              <a:buFont typeface="Arial"/>
              <a:buChar char="●"/>
            </a:pPr>
            <a:r>
              <a:rPr lang="en" dirty="0">
                <a:latin typeface="Arial"/>
                <a:ea typeface="Arial"/>
                <a:cs typeface="Arial"/>
                <a:sym typeface="Arial"/>
              </a:rPr>
              <a:t>2x speedup over serial c</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Many threads are idle in later iterations</a:t>
            </a:r>
          </a:p>
        </p:txBody>
      </p:sp>
      <p:pic>
        <p:nvPicPr>
          <p:cNvPr id="221" name="Shape 221"/>
          <p:cNvPicPr preferRelativeResize="0"/>
          <p:nvPr/>
        </p:nvPicPr>
        <p:blipFill>
          <a:blip r:embed="rId3">
            <a:alphaModFix/>
          </a:blip>
          <a:stretch>
            <a:fillRect/>
          </a:stretch>
        </p:blipFill>
        <p:spPr>
          <a:xfrm>
            <a:off x="4648200" y="930750"/>
            <a:ext cx="4495799" cy="3317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OMP</a:t>
            </a:r>
          </a:p>
        </p:txBody>
      </p:sp>
      <p:sp>
        <p:nvSpPr>
          <p:cNvPr id="227" name="Shape 227"/>
          <p:cNvSpPr txBox="1">
            <a:spLocks noGrp="1"/>
          </p:cNvSpPr>
          <p:nvPr>
            <p:ph type="body" idx="1"/>
          </p:nvPr>
        </p:nvSpPr>
        <p:spPr>
          <a:xfrm>
            <a:off x="152400" y="971550"/>
            <a:ext cx="4191000" cy="3996025"/>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a:latin typeface="Arial"/>
                <a:ea typeface="Arial"/>
                <a:cs typeface="Arial"/>
                <a:sym typeface="Arial"/>
              </a:rPr>
              <a:t>No data dependencies between threads.</a:t>
            </a:r>
          </a:p>
          <a:p>
            <a:pPr marL="457200" lvl="0" indent="-228600" rtl="0">
              <a:spcBef>
                <a:spcPts val="0"/>
              </a:spcBef>
              <a:spcAft>
                <a:spcPts val="600"/>
              </a:spcAft>
              <a:buFont typeface="Arial"/>
              <a:buChar char="●"/>
            </a:pPr>
            <a:r>
              <a:rPr lang="en" sz="2000" dirty="0">
                <a:latin typeface="Arial"/>
                <a:ea typeface="Arial"/>
                <a:cs typeface="Arial"/>
                <a:sym typeface="Arial"/>
              </a:rPr>
              <a:t>Each thread writes to different index in the keep array</a:t>
            </a:r>
          </a:p>
          <a:p>
            <a:pPr marL="457200" lvl="0" indent="-228600" rtl="0">
              <a:spcBef>
                <a:spcPts val="0"/>
              </a:spcBef>
              <a:spcAft>
                <a:spcPts val="600"/>
              </a:spcAft>
              <a:buFont typeface="Arial"/>
              <a:buChar char="●"/>
            </a:pPr>
            <a:r>
              <a:rPr lang="en" sz="2000" dirty="0">
                <a:latin typeface="Arial"/>
                <a:ea typeface="Arial"/>
                <a:cs typeface="Arial"/>
                <a:sym typeface="Arial"/>
              </a:rPr>
              <a:t>However, on later iterations of the outer loop, many threads do no work</a:t>
            </a:r>
          </a:p>
        </p:txBody>
      </p:sp>
      <p:graphicFrame>
        <p:nvGraphicFramePr>
          <p:cNvPr id="228" name="Shape 228"/>
          <p:cNvGraphicFramePr/>
          <p:nvPr/>
        </p:nvGraphicFramePr>
        <p:xfrm>
          <a:off x="5345550" y="1642850"/>
          <a:ext cx="3449800" cy="316968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96200">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solidFill>
                      <a:srgbClr val="000000"/>
                    </a:solidFill>
                  </a:tcPr>
                </a:tc>
                <a:tc>
                  <a:txBody>
                    <a:bodyPr/>
                    <a:lstStyle/>
                    <a:p>
                      <a:pPr lvl="0" rt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229" name="Shape 229"/>
          <p:cNvSpPr/>
          <p:nvPr/>
        </p:nvSpPr>
        <p:spPr>
          <a:xfrm>
            <a:off x="5761025" y="1210275"/>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0" name="Shape 230"/>
          <p:cNvSpPr txBox="1"/>
          <p:nvPr/>
        </p:nvSpPr>
        <p:spPr>
          <a:xfrm>
            <a:off x="6198750" y="1173800"/>
            <a:ext cx="20793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231" name="Shape 231"/>
          <p:cNvSpPr/>
          <p:nvPr/>
        </p:nvSpPr>
        <p:spPr>
          <a:xfrm rot="5400000">
            <a:off x="3633500" y="2965200"/>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2" name="Shape 232"/>
          <p:cNvSpPr txBox="1"/>
          <p:nvPr/>
        </p:nvSpPr>
        <p:spPr>
          <a:xfrm>
            <a:off x="4188525" y="2795950"/>
            <a:ext cx="10944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233" name="Shape 233"/>
          <p:cNvSpPr/>
          <p:nvPr/>
        </p:nvSpPr>
        <p:spPr>
          <a:xfrm>
            <a:off x="7053475" y="2795950"/>
            <a:ext cx="1741800" cy="392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4" name="Shape 234"/>
          <p:cNvSpPr/>
          <p:nvPr/>
        </p:nvSpPr>
        <p:spPr>
          <a:xfrm>
            <a:off x="5761025" y="1642850"/>
            <a:ext cx="3034200" cy="392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5" name="Shape 235"/>
          <p:cNvSpPr txBox="1"/>
          <p:nvPr/>
        </p:nvSpPr>
        <p:spPr>
          <a:xfrm>
            <a:off x="4873700" y="261400"/>
            <a:ext cx="3843600" cy="8082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236" name="Shape 236"/>
          <p:cNvSpPr txBox="1"/>
          <p:nvPr/>
        </p:nvSpPr>
        <p:spPr>
          <a:xfrm>
            <a:off x="4771850" y="295125"/>
            <a:ext cx="4047300" cy="4722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237" name="Shape 237"/>
          <p:cNvSpPr txBox="1"/>
          <p:nvPr/>
        </p:nvSpPr>
        <p:spPr>
          <a:xfrm>
            <a:off x="5123525" y="344300"/>
            <a:ext cx="4047300" cy="4722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None/>
            </a:pPr>
            <a:r>
              <a:rPr lang="en"/>
              <a:t>The for loop over the columns is parallelized</a:t>
            </a:r>
          </a:p>
        </p:txBody>
      </p:sp>
      <p:cxnSp>
        <p:nvCxnSpPr>
          <p:cNvPr id="238" name="Shape 238"/>
          <p:cNvCxnSpPr/>
          <p:nvPr/>
        </p:nvCxnSpPr>
        <p:spPr>
          <a:xfrm flipH="1">
            <a:off x="8347725" y="836175"/>
            <a:ext cx="70200" cy="780000"/>
          </a:xfrm>
          <a:prstGeom prst="straightConnector1">
            <a:avLst/>
          </a:prstGeom>
          <a:noFill/>
          <a:ln w="9525" cap="flat" cmpd="sng">
            <a:solidFill>
              <a:srgbClr val="FF0000"/>
            </a:solidFill>
            <a:prstDash val="solid"/>
            <a:round/>
            <a:headEnd type="none" w="lg" len="lg"/>
            <a:tailEnd type="triangle" w="lg" len="lg"/>
          </a:ln>
        </p:spPr>
      </p:cxnSp>
      <p:sp>
        <p:nvSpPr>
          <p:cNvPr id="239" name="Shape 239"/>
          <p:cNvSpPr txBox="1"/>
          <p:nvPr/>
        </p:nvSpPr>
        <p:spPr>
          <a:xfrm>
            <a:off x="525924" y="3768300"/>
            <a:ext cx="4047300" cy="4722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dirty="0"/>
              <a:t>¾ of the threads are idle in this iteration. Bad!</a:t>
            </a:r>
          </a:p>
        </p:txBody>
      </p:sp>
      <p:cxnSp>
        <p:nvCxnSpPr>
          <p:cNvPr id="240" name="Shape 240"/>
          <p:cNvCxnSpPr>
            <a:stCxn id="239" idx="3"/>
            <a:endCxn id="233" idx="1"/>
          </p:cNvCxnSpPr>
          <p:nvPr/>
        </p:nvCxnSpPr>
        <p:spPr>
          <a:xfrm flipV="1">
            <a:off x="4573224" y="2992000"/>
            <a:ext cx="2480251" cy="1012400"/>
          </a:xfrm>
          <a:prstGeom prst="straightConnector1">
            <a:avLst/>
          </a:prstGeom>
          <a:noFill/>
          <a:ln w="28575" cap="flat" cmpd="sng">
            <a:solidFill>
              <a:srgbClr val="FF0000"/>
            </a:solidFill>
            <a:prstDash val="solid"/>
            <a:round/>
            <a:headEnd type="none" w="lg" len="lg"/>
            <a:tailEnd type="triangle" w="lg" len="lg"/>
          </a:ln>
        </p:spPr>
      </p:cxnSp>
      <p:sp>
        <p:nvSpPr>
          <p:cNvPr id="241" name="Shape 241"/>
          <p:cNvSpPr/>
          <p:nvPr/>
        </p:nvSpPr>
        <p:spPr>
          <a:xfrm>
            <a:off x="7479925" y="3243475"/>
            <a:ext cx="1315500" cy="392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2" name="Shape 242"/>
          <p:cNvSpPr txBox="1"/>
          <p:nvPr/>
        </p:nvSpPr>
        <p:spPr>
          <a:xfrm>
            <a:off x="525925" y="4319750"/>
            <a:ext cx="4047300" cy="4722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All of the threads are idle in this iteration. Bad!</a:t>
            </a:r>
          </a:p>
        </p:txBody>
      </p:sp>
      <p:cxnSp>
        <p:nvCxnSpPr>
          <p:cNvPr id="243" name="Shape 243"/>
          <p:cNvCxnSpPr>
            <a:stCxn id="242" idx="3"/>
          </p:cNvCxnSpPr>
          <p:nvPr/>
        </p:nvCxnSpPr>
        <p:spPr>
          <a:xfrm rot="10800000" flipH="1">
            <a:off x="4573225" y="3618950"/>
            <a:ext cx="2941800" cy="936900"/>
          </a:xfrm>
          <a:prstGeom prst="straightConnector1">
            <a:avLst/>
          </a:prstGeom>
          <a:noFill/>
          <a:ln w="28575" cap="flat" cmpd="sng">
            <a:solidFill>
              <a:srgbClr val="FF0000"/>
            </a:solidFill>
            <a:prstDash val="solid"/>
            <a:round/>
            <a:headEnd type="none" w="lg" len="lg"/>
            <a:tailEnd type="triangle" w="lg" len="lg"/>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OMP unordered</a:t>
            </a:r>
          </a:p>
        </p:txBody>
      </p:sp>
      <p:sp>
        <p:nvSpPr>
          <p:cNvPr id="249" name="Shape 249"/>
          <p:cNvSpPr txBox="1">
            <a:spLocks noGrp="1"/>
          </p:cNvSpPr>
          <p:nvPr>
            <p:ph type="body" idx="1"/>
          </p:nvPr>
        </p:nvSpPr>
        <p:spPr>
          <a:xfrm>
            <a:off x="311700" y="1152475"/>
            <a:ext cx="4184100" cy="38151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600"/>
              </a:spcAft>
              <a:buClr>
                <a:schemeClr val="accent3"/>
              </a:buClr>
              <a:buSzPct val="100000"/>
              <a:buFont typeface="Arial"/>
              <a:buChar char="●"/>
            </a:pPr>
            <a:r>
              <a:rPr lang="en" dirty="0">
                <a:latin typeface="Arial"/>
                <a:ea typeface="Arial"/>
                <a:cs typeface="Arial"/>
                <a:sym typeface="Arial"/>
              </a:rPr>
              <a:t>Parallelize the outer for loop of the unordered </a:t>
            </a:r>
            <a:r>
              <a:rPr lang="en" dirty="0" smtClean="0">
                <a:latin typeface="Arial"/>
                <a:ea typeface="Arial"/>
                <a:cs typeface="Arial"/>
                <a:sym typeface="Arial"/>
              </a:rPr>
              <a:t>algorithm</a:t>
            </a:r>
          </a:p>
          <a:p>
            <a:pPr marL="457200" marR="0" lvl="0" indent="-342900" algn="l" rtl="0">
              <a:lnSpc>
                <a:spcPct val="115000"/>
              </a:lnSpc>
              <a:spcBef>
                <a:spcPts val="0"/>
              </a:spcBef>
              <a:spcAft>
                <a:spcPts val="600"/>
              </a:spcAft>
              <a:buClr>
                <a:schemeClr val="accent3"/>
              </a:buClr>
              <a:buSzPct val="100000"/>
              <a:buFont typeface="Arial"/>
              <a:buChar char="●"/>
            </a:pPr>
            <a:r>
              <a:rPr lang="en" dirty="0" smtClean="0">
                <a:latin typeface="Arial"/>
                <a:ea typeface="Arial"/>
                <a:cs typeface="Arial"/>
                <a:sym typeface="Arial"/>
              </a:rPr>
              <a:t>~7x </a:t>
            </a:r>
            <a:r>
              <a:rPr lang="en" dirty="0">
                <a:latin typeface="Arial"/>
                <a:ea typeface="Arial"/>
                <a:cs typeface="Arial"/>
                <a:sym typeface="Arial"/>
              </a:rPr>
              <a:t>speedup compared to </a:t>
            </a:r>
            <a:r>
              <a:rPr lang="en" dirty="0" smtClean="0">
                <a:latin typeface="Arial"/>
                <a:ea typeface="Arial"/>
                <a:cs typeface="Arial"/>
                <a:sym typeface="Arial"/>
              </a:rPr>
              <a:t>serial</a:t>
            </a:r>
          </a:p>
          <a:p>
            <a:pPr marL="457200" marR="0" lvl="0" indent="-342900" algn="l" rtl="0">
              <a:lnSpc>
                <a:spcPct val="115000"/>
              </a:lnSpc>
              <a:spcBef>
                <a:spcPts val="0"/>
              </a:spcBef>
              <a:spcAft>
                <a:spcPts val="600"/>
              </a:spcAft>
              <a:buClr>
                <a:schemeClr val="accent3"/>
              </a:buClr>
              <a:buSzPct val="100000"/>
              <a:buFont typeface="Arial"/>
              <a:buChar char="●"/>
            </a:pPr>
            <a:r>
              <a:rPr lang="en" dirty="0" smtClean="0">
                <a:latin typeface="Arial"/>
                <a:ea typeface="Arial"/>
                <a:cs typeface="Arial"/>
                <a:sym typeface="Arial"/>
              </a:rPr>
              <a:t>Not </a:t>
            </a:r>
            <a:r>
              <a:rPr lang="en" dirty="0">
                <a:latin typeface="Arial"/>
                <a:ea typeface="Arial"/>
                <a:cs typeface="Arial"/>
                <a:sym typeface="Arial"/>
              </a:rPr>
              <a:t>entirely accurate, since we are not going strictly by order of </a:t>
            </a:r>
            <a:r>
              <a:rPr lang="en" dirty="0" smtClean="0">
                <a:latin typeface="Arial"/>
                <a:ea typeface="Arial"/>
                <a:cs typeface="Arial"/>
                <a:sym typeface="Arial"/>
              </a:rPr>
              <a:t>probability</a:t>
            </a:r>
          </a:p>
          <a:p>
            <a:pPr marL="457200" marR="0" lvl="0" indent="-342900" algn="l" rtl="0">
              <a:lnSpc>
                <a:spcPct val="115000"/>
              </a:lnSpc>
              <a:spcBef>
                <a:spcPts val="0"/>
              </a:spcBef>
              <a:spcAft>
                <a:spcPts val="600"/>
              </a:spcAft>
              <a:buClr>
                <a:schemeClr val="accent3"/>
              </a:buClr>
              <a:buSzPct val="100000"/>
              <a:buFont typeface="Arial"/>
              <a:buChar char="●"/>
            </a:pPr>
            <a:r>
              <a:rPr lang="en" dirty="0" smtClean="0">
                <a:latin typeface="Arial"/>
                <a:ea typeface="Arial"/>
                <a:cs typeface="Arial"/>
                <a:sym typeface="Arial"/>
              </a:rPr>
              <a:t>Still </a:t>
            </a:r>
            <a:r>
              <a:rPr lang="en" dirty="0">
                <a:latin typeface="Arial"/>
                <a:ea typeface="Arial"/>
                <a:cs typeface="Arial"/>
                <a:sym typeface="Arial"/>
              </a:rPr>
              <a:t>task and data parallel</a:t>
            </a:r>
          </a:p>
          <a:p>
            <a:pPr marL="914400" lvl="1" indent="-228600" rtl="0">
              <a:spcBef>
                <a:spcPts val="0"/>
              </a:spcBef>
              <a:spcAft>
                <a:spcPts val="600"/>
              </a:spcAft>
              <a:buFont typeface="Arial"/>
              <a:buChar char="○"/>
            </a:pPr>
            <a:r>
              <a:rPr lang="en" dirty="0">
                <a:latin typeface="Arial"/>
                <a:ea typeface="Arial"/>
                <a:cs typeface="Arial"/>
                <a:sym typeface="Arial"/>
              </a:rPr>
              <a:t>Data parallel: we iterate over an </a:t>
            </a:r>
            <a:r>
              <a:rPr lang="en" b="1" dirty="0">
                <a:latin typeface="Arial"/>
                <a:ea typeface="Arial"/>
                <a:cs typeface="Arial"/>
                <a:sym typeface="Arial"/>
              </a:rPr>
              <a:t>unsorted </a:t>
            </a:r>
            <a:r>
              <a:rPr lang="en" dirty="0">
                <a:latin typeface="Arial"/>
                <a:ea typeface="Arial"/>
                <a:cs typeface="Arial"/>
                <a:sym typeface="Arial"/>
              </a:rPr>
              <a:t>array of boxes now</a:t>
            </a:r>
          </a:p>
          <a:p>
            <a:pPr marL="914400" lvl="1" indent="-228600" rtl="0">
              <a:spcBef>
                <a:spcPts val="0"/>
              </a:spcBef>
              <a:spcAft>
                <a:spcPts val="600"/>
              </a:spcAft>
              <a:buFont typeface="Arial"/>
              <a:buChar char="○"/>
            </a:pPr>
            <a:r>
              <a:rPr lang="en" dirty="0">
                <a:latin typeface="Arial"/>
                <a:ea typeface="Arial"/>
                <a:cs typeface="Arial"/>
                <a:sym typeface="Arial"/>
              </a:rPr>
              <a:t>Task parallel: each comparison is unique</a:t>
            </a:r>
          </a:p>
        </p:txBody>
      </p:sp>
      <p:pic>
        <p:nvPicPr>
          <p:cNvPr id="250" name="Shape 250"/>
          <p:cNvPicPr preferRelativeResize="0"/>
          <p:nvPr/>
        </p:nvPicPr>
        <p:blipFill>
          <a:blip r:embed="rId3">
            <a:alphaModFix/>
          </a:blip>
          <a:stretch>
            <a:fillRect/>
          </a:stretch>
        </p:blipFill>
        <p:spPr>
          <a:xfrm>
            <a:off x="4189300" y="1089250"/>
            <a:ext cx="4755449" cy="351773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OMP unordered</a:t>
            </a:r>
          </a:p>
        </p:txBody>
      </p:sp>
      <p:sp>
        <p:nvSpPr>
          <p:cNvPr id="256" name="Shape 256"/>
          <p:cNvSpPr txBox="1">
            <a:spLocks noGrp="1"/>
          </p:cNvSpPr>
          <p:nvPr>
            <p:ph type="body" idx="1"/>
          </p:nvPr>
        </p:nvSpPr>
        <p:spPr>
          <a:xfrm>
            <a:off x="311700" y="1152475"/>
            <a:ext cx="4717500" cy="38151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smtClean="0">
                <a:latin typeface="Arial"/>
                <a:ea typeface="Arial"/>
                <a:cs typeface="Arial"/>
                <a:sym typeface="Arial"/>
              </a:rPr>
              <a:t>Parallelize the outer for loop</a:t>
            </a:r>
          </a:p>
          <a:p>
            <a:pPr marL="457200" lvl="0" indent="-228600" rtl="0">
              <a:spcBef>
                <a:spcPts val="0"/>
              </a:spcBef>
              <a:spcAft>
                <a:spcPts val="600"/>
              </a:spcAft>
              <a:buFont typeface="Arial"/>
              <a:buChar char="●"/>
            </a:pPr>
            <a:r>
              <a:rPr lang="en" sz="2000" dirty="0" smtClean="0">
                <a:latin typeface="Arial"/>
                <a:ea typeface="Arial"/>
                <a:cs typeface="Arial"/>
                <a:sym typeface="Arial"/>
              </a:rPr>
              <a:t>Threads </a:t>
            </a:r>
            <a:r>
              <a:rPr lang="en" sz="2000" dirty="0">
                <a:latin typeface="Arial"/>
                <a:ea typeface="Arial"/>
                <a:cs typeface="Arial"/>
                <a:sym typeface="Arial"/>
              </a:rPr>
              <a:t>do not need to communicate, since they perform all possible computations</a:t>
            </a:r>
          </a:p>
          <a:p>
            <a:pPr marL="457200" lvl="0" indent="-228600" rtl="0">
              <a:spcBef>
                <a:spcPts val="0"/>
              </a:spcBef>
              <a:spcAft>
                <a:spcPts val="600"/>
              </a:spcAft>
              <a:buFont typeface="Arial"/>
              <a:buChar char="●"/>
            </a:pPr>
            <a:r>
              <a:rPr lang="en" sz="2000" dirty="0">
                <a:latin typeface="Arial"/>
                <a:ea typeface="Arial"/>
                <a:cs typeface="Arial"/>
                <a:sym typeface="Arial"/>
              </a:rPr>
              <a:t>Later unnecessary rows are skipped completely</a:t>
            </a:r>
          </a:p>
          <a:p>
            <a:pPr marL="914400" lvl="1" indent="-228600" rtl="0">
              <a:spcBef>
                <a:spcPts val="0"/>
              </a:spcBef>
              <a:spcAft>
                <a:spcPts val="600"/>
              </a:spcAft>
              <a:buFont typeface="Arial"/>
              <a:buChar char="○"/>
            </a:pPr>
            <a:r>
              <a:rPr lang="en" sz="1600" dirty="0">
                <a:latin typeface="Arial"/>
                <a:ea typeface="Arial"/>
                <a:cs typeface="Arial"/>
                <a:sym typeface="Arial"/>
              </a:rPr>
              <a:t>Compare </a:t>
            </a:r>
            <a:r>
              <a:rPr lang="en" sz="1600" dirty="0" smtClean="0">
                <a:latin typeface="Arial"/>
                <a:ea typeface="Arial"/>
                <a:cs typeface="Arial"/>
                <a:sym typeface="Arial"/>
              </a:rPr>
              <a:t>to </a:t>
            </a:r>
            <a:r>
              <a:rPr lang="en" sz="1600" dirty="0">
                <a:latin typeface="Arial"/>
                <a:ea typeface="Arial"/>
                <a:cs typeface="Arial"/>
                <a:sym typeface="Arial"/>
              </a:rPr>
              <a:t>previous implementation</a:t>
            </a:r>
          </a:p>
        </p:txBody>
      </p:sp>
      <p:graphicFrame>
        <p:nvGraphicFramePr>
          <p:cNvPr id="257" name="Shape 257"/>
          <p:cNvGraphicFramePr/>
          <p:nvPr/>
        </p:nvGraphicFramePr>
        <p:xfrm>
          <a:off x="5186125" y="1475175"/>
          <a:ext cx="3449800" cy="3169680"/>
        </p:xfrm>
        <a:graphic>
          <a:graphicData uri="http://schemas.openxmlformats.org/drawingml/2006/table">
            <a:tbl>
              <a:tblPr>
                <a:noFill/>
                <a:tableStyleId>{BEADD1A7-4812-48E9-A617-3C7019620F76}</a:tableStyleId>
              </a:tblPr>
              <a:tblGrid>
                <a:gridCol w="452300"/>
                <a:gridCol w="410150"/>
                <a:gridCol w="431225"/>
                <a:gridCol w="431225"/>
                <a:gridCol w="431225"/>
                <a:gridCol w="431225"/>
                <a:gridCol w="431225"/>
                <a:gridCol w="431225"/>
              </a:tblGrid>
              <a:tr h="396200">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96200">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r>
              <a:tr h="381000">
                <a:tc>
                  <a:txBody>
                    <a:bodyPr/>
                    <a:lstStyle/>
                    <a:p>
                      <a:pPr lvl="0" rtl="0">
                        <a:spcBef>
                          <a:spcPts val="0"/>
                        </a:spcBef>
                        <a:buNone/>
                      </a:pPr>
                      <a:r>
                        <a:rPr lang="en"/>
                        <a:t>X</a:t>
                      </a: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81000">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381000">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lnB w="9525" cap="flat" cmpd="sng">
                      <a:solidFill>
                        <a:srgbClr val="B7B7B7"/>
                      </a:solidFill>
                      <a:prstDash val="solid"/>
                      <a:round/>
                      <a:headEnd type="none" w="med" len="med"/>
                      <a:tailEnd type="none" w="med" len="med"/>
                    </a:lnB>
                    <a:solidFill>
                      <a:srgbClr val="999999"/>
                    </a:solidFill>
                  </a:tcPr>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solidFill>
                      <a:srgbClr val="000000"/>
                    </a:solidFill>
                  </a:tcPr>
                </a:tc>
                <a:tc>
                  <a:txBody>
                    <a:bodyPr/>
                    <a:lstStyle/>
                    <a:p>
                      <a:pPr lvl="0" rt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tcPr>
                </a:tc>
              </a:tr>
              <a:tr h="381000">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259" name="Shape 259"/>
          <p:cNvSpPr txBox="1"/>
          <p:nvPr/>
        </p:nvSpPr>
        <p:spPr>
          <a:xfrm>
            <a:off x="6239675" y="793975"/>
            <a:ext cx="2276700" cy="604200"/>
          </a:xfrm>
          <a:prstGeom prst="rect">
            <a:avLst/>
          </a:prstGeom>
          <a:noFill/>
          <a:ln w="38100"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None/>
            </a:pPr>
            <a:r>
              <a:rPr lang="en"/>
              <a:t>Ex: Three rows in parallel </a:t>
            </a:r>
          </a:p>
        </p:txBody>
      </p:sp>
      <p:sp>
        <p:nvSpPr>
          <p:cNvPr id="260" name="Shape 260"/>
          <p:cNvSpPr/>
          <p:nvPr/>
        </p:nvSpPr>
        <p:spPr>
          <a:xfrm>
            <a:off x="5364875" y="1503725"/>
            <a:ext cx="3211200" cy="344400"/>
          </a:xfrm>
          <a:prstGeom prst="rightArrow">
            <a:avLst>
              <a:gd name="adj1" fmla="val 50000"/>
              <a:gd name="adj2" fmla="val 50000"/>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1" name="Shape 261"/>
          <p:cNvSpPr/>
          <p:nvPr/>
        </p:nvSpPr>
        <p:spPr>
          <a:xfrm>
            <a:off x="5364875" y="1902975"/>
            <a:ext cx="3211200" cy="344400"/>
          </a:xfrm>
          <a:prstGeom prst="rightArrow">
            <a:avLst>
              <a:gd name="adj1" fmla="val 50000"/>
              <a:gd name="adj2" fmla="val 50000"/>
            </a:avLst>
          </a:prstGeom>
          <a:noFill/>
          <a:ln w="38100" cap="flat" cmpd="sng">
            <a:solidFill>
              <a:srgbClr val="00FF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2" name="Shape 262"/>
          <p:cNvSpPr/>
          <p:nvPr/>
        </p:nvSpPr>
        <p:spPr>
          <a:xfrm>
            <a:off x="5364875" y="2302225"/>
            <a:ext cx="3211200" cy="344400"/>
          </a:xfrm>
          <a:prstGeom prst="rightArrow">
            <a:avLst>
              <a:gd name="adj1" fmla="val 50000"/>
              <a:gd name="adj2" fmla="val 50000"/>
            </a:avLst>
          </a:prstGeom>
          <a:noFill/>
          <a:ln w="38100" cap="flat" cmpd="sng">
            <a:solidFill>
              <a:srgbClr val="0000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3" name="Shape 263"/>
          <p:cNvSpPr/>
          <p:nvPr/>
        </p:nvSpPr>
        <p:spPr>
          <a:xfrm>
            <a:off x="5424725" y="3101987"/>
            <a:ext cx="3211200" cy="344400"/>
          </a:xfrm>
          <a:prstGeom prst="rightArrow">
            <a:avLst>
              <a:gd name="adj1" fmla="val 50000"/>
              <a:gd name="adj2" fmla="val 50000"/>
            </a:avLst>
          </a:prstGeom>
          <a:noFill/>
          <a:ln w="38100" cap="flat" cmpd="sng">
            <a:solidFill>
              <a:srgbClr val="00FF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4" name="Shape 264"/>
          <p:cNvSpPr/>
          <p:nvPr/>
        </p:nvSpPr>
        <p:spPr>
          <a:xfrm>
            <a:off x="5364875" y="3901750"/>
            <a:ext cx="3211200" cy="344400"/>
          </a:xfrm>
          <a:prstGeom prst="rightArrow">
            <a:avLst>
              <a:gd name="adj1" fmla="val 50000"/>
              <a:gd name="adj2" fmla="val 50000"/>
            </a:avLst>
          </a:prstGeom>
          <a:noFill/>
          <a:ln w="38100" cap="flat" cmpd="sng">
            <a:solidFill>
              <a:srgbClr val="0000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5" name="Shape 265"/>
          <p:cNvSpPr/>
          <p:nvPr/>
        </p:nvSpPr>
        <p:spPr>
          <a:xfrm>
            <a:off x="5424725" y="2702112"/>
            <a:ext cx="3211200" cy="344400"/>
          </a:xfrm>
          <a:prstGeom prst="rightArrow">
            <a:avLst>
              <a:gd name="adj1" fmla="val 50000"/>
              <a:gd name="adj2" fmla="val 50000"/>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6" name="Shape 266"/>
          <p:cNvSpPr txBox="1"/>
          <p:nvPr/>
        </p:nvSpPr>
        <p:spPr>
          <a:xfrm>
            <a:off x="914400" y="4073950"/>
            <a:ext cx="4154400" cy="810900"/>
          </a:xfrm>
          <a:prstGeom prst="rect">
            <a:avLst/>
          </a:prstGeom>
          <a:noFill/>
          <a:ln w="38100"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dirty="0"/>
              <a:t>Dynamic scheduling lets threads move on to next row. Ex: Blue thread sees to skip row 6, is rescheduled to row 7</a:t>
            </a:r>
          </a:p>
        </p:txBody>
      </p:sp>
      <p:sp>
        <p:nvSpPr>
          <p:cNvPr id="267" name="Shape 267"/>
          <p:cNvSpPr/>
          <p:nvPr/>
        </p:nvSpPr>
        <p:spPr>
          <a:xfrm>
            <a:off x="5364875" y="3501875"/>
            <a:ext cx="198000" cy="344400"/>
          </a:xfrm>
          <a:prstGeom prst="rightArrow">
            <a:avLst>
              <a:gd name="adj1" fmla="val 50000"/>
              <a:gd name="adj2" fmla="val 50000"/>
            </a:avLst>
          </a:prstGeom>
          <a:noFill/>
          <a:ln w="38100" cap="flat" cmpd="sng">
            <a:solidFill>
              <a:srgbClr val="0000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OMP Alternate</a:t>
            </a:r>
          </a:p>
        </p:txBody>
      </p:sp>
      <p:sp>
        <p:nvSpPr>
          <p:cNvPr id="273" name="Shape 273"/>
          <p:cNvSpPr txBox="1">
            <a:spLocks noGrp="1"/>
          </p:cNvSpPr>
          <p:nvPr>
            <p:ph type="body" idx="1"/>
          </p:nvPr>
        </p:nvSpPr>
        <p:spPr>
          <a:xfrm>
            <a:off x="311700" y="1152475"/>
            <a:ext cx="4409600" cy="3815100"/>
          </a:xfrm>
          <a:prstGeom prst="rect">
            <a:avLst/>
          </a:prstGeom>
        </p:spPr>
        <p:txBody>
          <a:bodyPr lIns="91425" tIns="91425" rIns="91425" bIns="91425" anchor="t" anchorCtr="0">
            <a:noAutofit/>
          </a:bodyPr>
          <a:lstStyle/>
          <a:p>
            <a:pPr marL="457200" marR="0" lvl="0" indent="-317500" algn="l" rtl="0">
              <a:lnSpc>
                <a:spcPct val="115000"/>
              </a:lnSpc>
              <a:spcBef>
                <a:spcPts val="0"/>
              </a:spcBef>
              <a:spcAft>
                <a:spcPts val="600"/>
              </a:spcAft>
              <a:buClr>
                <a:schemeClr val="accent3"/>
              </a:buClr>
              <a:buSzPct val="100000"/>
              <a:buFont typeface="Arial"/>
              <a:buChar char="●"/>
            </a:pPr>
            <a:r>
              <a:rPr lang="en" sz="1600" dirty="0">
                <a:latin typeface="Arial"/>
                <a:ea typeface="Arial"/>
                <a:cs typeface="Arial"/>
                <a:sym typeface="Arial"/>
              </a:rPr>
              <a:t>Parallelize the columns of the serial algorithm, starting from low probability boxes</a:t>
            </a:r>
          </a:p>
          <a:p>
            <a:pPr marL="457200" marR="0" lvl="0" indent="-317500" algn="l" rtl="0">
              <a:lnSpc>
                <a:spcPct val="115000"/>
              </a:lnSpc>
              <a:spcBef>
                <a:spcPts val="0"/>
              </a:spcBef>
              <a:spcAft>
                <a:spcPts val="600"/>
              </a:spcAft>
              <a:buSzPct val="100000"/>
              <a:buFont typeface="Arial"/>
              <a:buChar char="●"/>
            </a:pPr>
            <a:r>
              <a:rPr lang="en" sz="1600" dirty="0">
                <a:latin typeface="Arial"/>
                <a:ea typeface="Arial"/>
                <a:cs typeface="Arial"/>
                <a:sym typeface="Arial"/>
              </a:rPr>
              <a:t>No interthread communication, threads all write to unique position in keep array</a:t>
            </a:r>
          </a:p>
          <a:p>
            <a:pPr marL="457200" marR="0" lvl="0" indent="-317500" algn="l" rtl="0">
              <a:lnSpc>
                <a:spcPct val="115000"/>
              </a:lnSpc>
              <a:spcBef>
                <a:spcPts val="0"/>
              </a:spcBef>
              <a:spcAft>
                <a:spcPts val="600"/>
              </a:spcAft>
              <a:buSzPct val="100000"/>
              <a:buFont typeface="Arial"/>
              <a:buChar char="●"/>
            </a:pPr>
            <a:r>
              <a:rPr lang="en" sz="1600" dirty="0">
                <a:latin typeface="Arial"/>
                <a:ea typeface="Arial"/>
                <a:cs typeface="Arial"/>
                <a:sym typeface="Arial"/>
              </a:rPr>
              <a:t>Slow, many excess computations are performed. 0.2x as fast as serial c</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We must compute down every column</a:t>
            </a:r>
          </a:p>
          <a:p>
            <a:pPr marL="457200" marR="0" lvl="0" indent="-317500" algn="l" rtl="0">
              <a:lnSpc>
                <a:spcPct val="115000"/>
              </a:lnSpc>
              <a:spcBef>
                <a:spcPts val="0"/>
              </a:spcBef>
              <a:spcAft>
                <a:spcPts val="600"/>
              </a:spcAft>
              <a:buSzPct val="100000"/>
              <a:buFont typeface="Arial"/>
              <a:buChar char="●"/>
            </a:pPr>
            <a:r>
              <a:rPr lang="en" sz="1600" dirty="0">
                <a:latin typeface="Arial"/>
                <a:ea typeface="Arial"/>
                <a:cs typeface="Arial"/>
                <a:sym typeface="Arial"/>
              </a:rPr>
              <a:t>Task parallel: Seeing if we want to keep box X is a task</a:t>
            </a:r>
          </a:p>
          <a:p>
            <a:pPr marL="457200" marR="0" lvl="0" indent="-317500" algn="l" rtl="0">
              <a:lnSpc>
                <a:spcPct val="115000"/>
              </a:lnSpc>
              <a:spcBef>
                <a:spcPts val="0"/>
              </a:spcBef>
              <a:spcAft>
                <a:spcPts val="600"/>
              </a:spcAft>
              <a:buSzPct val="100000"/>
              <a:buFont typeface="Arial"/>
              <a:buChar char="●"/>
            </a:pPr>
            <a:r>
              <a:rPr lang="en" sz="1600" dirty="0">
                <a:latin typeface="Arial"/>
                <a:ea typeface="Arial"/>
                <a:cs typeface="Arial"/>
                <a:sym typeface="Arial"/>
              </a:rPr>
              <a:t>Data parallel: Boxes </a:t>
            </a:r>
            <a:r>
              <a:rPr lang="en" sz="1600" dirty="0" smtClean="0">
                <a:latin typeface="Arial"/>
                <a:ea typeface="Arial"/>
                <a:cs typeface="Arial"/>
                <a:sym typeface="Arial"/>
              </a:rPr>
              <a:t>still </a:t>
            </a:r>
            <a:r>
              <a:rPr lang="en" sz="1600" dirty="0">
                <a:latin typeface="Arial"/>
                <a:ea typeface="Arial"/>
                <a:cs typeface="Arial"/>
                <a:sym typeface="Arial"/>
              </a:rPr>
              <a:t>in a sorted array</a:t>
            </a:r>
          </a:p>
        </p:txBody>
      </p:sp>
      <p:graphicFrame>
        <p:nvGraphicFramePr>
          <p:cNvPr id="274" name="Shape 274"/>
          <p:cNvGraphicFramePr/>
          <p:nvPr/>
        </p:nvGraphicFramePr>
        <p:xfrm>
          <a:off x="5193150" y="1490450"/>
          <a:ext cx="3449800" cy="316968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lstStyle/>
                    <a:p>
                      <a:pPr lvl="0" rtl="0">
                        <a:spcBef>
                          <a:spcPts val="0"/>
                        </a:spcBef>
                        <a:buNone/>
                      </a:pPr>
                      <a:endParaRPr dirty="0"/>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solidFill>
                      <a:schemeClr val="lt1"/>
                    </a:solidFill>
                  </a:tcPr>
                </a:tc>
                <a:tc>
                  <a:txBody>
                    <a:bodyPr/>
                    <a:lstStyle/>
                    <a:p>
                      <a:pPr lvl="0" rtl="0">
                        <a:spcBef>
                          <a:spcPts val="0"/>
                        </a:spcBef>
                        <a:buNone/>
                      </a:pPr>
                      <a:endParaRPr/>
                    </a:p>
                  </a:txBody>
                  <a:tcPr marL="91425" marR="91425" marT="91425" marB="91425">
                    <a:solidFill>
                      <a:schemeClr val="lt1"/>
                    </a:solidFill>
                  </a:tcPr>
                </a:tc>
                <a:tc>
                  <a:txBody>
                    <a:bodyPr/>
                    <a:lstStyle/>
                    <a:p>
                      <a:pPr lvl="0" rtl="0">
                        <a:spcBef>
                          <a:spcPts val="0"/>
                        </a:spcBef>
                        <a:buNone/>
                      </a:pPr>
                      <a:r>
                        <a:rPr lang="en"/>
                        <a:t>X</a:t>
                      </a:r>
                    </a:p>
                  </a:txBody>
                  <a:tcPr marL="91425" marR="91425" marT="91425" marB="91425">
                    <a:solidFill>
                      <a:schemeClr val="lt1"/>
                    </a:solidFill>
                  </a:tcPr>
                </a:tc>
              </a:tr>
              <a:tr h="396200">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chemeClr val="lt1"/>
                    </a:solidFill>
                  </a:tcPr>
                </a:tc>
                <a:tc>
                  <a:txBody>
                    <a:bodyPr/>
                    <a:lstStyle/>
                    <a:p>
                      <a:pPr lvl="0">
                        <a:spcBef>
                          <a:spcPts val="0"/>
                        </a:spcBef>
                        <a:buNone/>
                      </a:pPr>
                      <a:endParaRPr/>
                    </a:p>
                  </a:txBody>
                  <a:tcPr marL="91425" marR="91425" marT="91425" marB="91425">
                    <a:solidFill>
                      <a:schemeClr val="lt1"/>
                    </a:solidFill>
                  </a:tcPr>
                </a:tc>
                <a:tc>
                  <a:txBody>
                    <a:bodyPr/>
                    <a:lstStyle/>
                    <a:p>
                      <a:pPr lvl="0" rtl="0">
                        <a:spcBef>
                          <a:spcPts val="0"/>
                        </a:spcBef>
                        <a:buNone/>
                      </a:pPr>
                      <a:endParaRPr/>
                    </a:p>
                  </a:txBody>
                  <a:tcPr marL="91425" marR="91425" marT="91425" marB="91425">
                    <a:solidFill>
                      <a:srgbClr val="999999"/>
                    </a:solidFill>
                  </a:tcPr>
                </a:tc>
                <a:tc>
                  <a:txBody>
                    <a:bodyPr/>
                    <a:lstStyle/>
                    <a:p>
                      <a:pPr lvl="0">
                        <a:spcBef>
                          <a:spcPts val="0"/>
                        </a:spcBef>
                        <a:buNone/>
                      </a:pPr>
                      <a:endParaRPr/>
                    </a:p>
                  </a:txBody>
                  <a:tcPr marL="91425" marR="91425" marT="91425" marB="91425">
                    <a:solidFill>
                      <a:schemeClr val="lt1"/>
                    </a:solidFill>
                  </a:tcPr>
                </a:tc>
                <a:tc>
                  <a:txBody>
                    <a:bodyPr/>
                    <a:lstStyle/>
                    <a:p>
                      <a:pPr lvl="0">
                        <a:spcBef>
                          <a:spcPts val="0"/>
                        </a:spcBef>
                        <a:buNone/>
                      </a:pPr>
                      <a:endParaRPr/>
                    </a:p>
                  </a:txBody>
                  <a:tcPr marL="91425" marR="91425" marT="91425" marB="91425">
                    <a:solidFill>
                      <a:srgbClr val="999999"/>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chemeClr val="lt1"/>
                    </a:solidFill>
                  </a:tcPr>
                </a:tc>
                <a:tc>
                  <a:txBody>
                    <a:bodyPr/>
                    <a:lstStyle/>
                    <a:p>
                      <a:pPr lvl="0" rtl="0">
                        <a:spcBef>
                          <a:spcPts val="0"/>
                        </a:spcBef>
                        <a:buNone/>
                      </a:pPr>
                      <a:endParaRPr/>
                    </a:p>
                  </a:txBody>
                  <a:tcPr marL="91425" marR="91425" marT="91425" marB="91425">
                    <a:solidFill>
                      <a:schemeClr val="lt1"/>
                    </a:solidFill>
                  </a:tcPr>
                </a:tc>
                <a:tc>
                  <a:txBody>
                    <a:bodyPr/>
                    <a:lstStyle/>
                    <a:p>
                      <a:pPr lvl="0" rtl="0">
                        <a:spcBef>
                          <a:spcPts val="0"/>
                        </a:spcBef>
                        <a:buNone/>
                      </a:pPr>
                      <a:endParaRPr/>
                    </a:p>
                  </a:txBody>
                  <a:tcPr marL="91425" marR="91425" marT="91425" marB="91425">
                    <a:solidFill>
                      <a:srgbClr val="999999"/>
                    </a:solidFill>
                  </a:tcPr>
                </a:tc>
                <a:tc>
                  <a:txBody>
                    <a:bodyPr/>
                    <a:lstStyle/>
                    <a:p>
                      <a:pPr lvl="0" rtl="0">
                        <a:spcBef>
                          <a:spcPts val="0"/>
                        </a:spcBef>
                        <a:buNone/>
                      </a:pPr>
                      <a:r>
                        <a:rPr lang="en"/>
                        <a:t>X</a:t>
                      </a:r>
                    </a:p>
                  </a:txBody>
                  <a:tcPr marL="91425" marR="91425" marT="91425" marB="91425">
                    <a:lnB w="9525" cap="flat" cmpd="sng">
                      <a:solidFill>
                        <a:srgbClr val="999999"/>
                      </a:solidFill>
                      <a:prstDash val="solid"/>
                      <a:round/>
                      <a:headEnd type="none" w="med" len="med"/>
                      <a:tailEnd type="none" w="med" len="med"/>
                    </a:lnB>
                    <a:solidFill>
                      <a:schemeClr val="lt1"/>
                    </a:solidFill>
                  </a:tcPr>
                </a:tc>
                <a:tc>
                  <a:txBody>
                    <a:bodyPr/>
                    <a:lstStyle/>
                    <a:p>
                      <a:pPr lvl="0">
                        <a:spcBef>
                          <a:spcPts val="0"/>
                        </a:spcBef>
                        <a:buNone/>
                      </a:pPr>
                      <a:endParaRPr/>
                    </a:p>
                  </a:txBody>
                  <a:tcPr marL="91425" marR="91425" marT="91425" marB="91425">
                    <a:solidFill>
                      <a:srgbClr val="999999"/>
                    </a:solidFill>
                  </a:tcPr>
                </a:tc>
              </a:tr>
              <a:tr h="381000">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lnR w="9525" cap="flat" cmpd="sng">
                      <a:solidFill>
                        <a:srgbClr val="999999"/>
                      </a:solidFill>
                      <a:prstDash val="solid"/>
                      <a:round/>
                      <a:headEnd type="none" w="med" len="med"/>
                      <a:tailEnd type="none" w="med" len="med"/>
                    </a:lnR>
                    <a:solidFill>
                      <a:srgbClr val="999999"/>
                    </a:solidFill>
                  </a:tcPr>
                </a:tc>
                <a:tc>
                  <a:txBody>
                    <a:bodyPr/>
                    <a:lstStyle/>
                    <a:p>
                      <a:pPr lvl="0">
                        <a:spcBef>
                          <a:spcPts val="0"/>
                        </a:spcBef>
                        <a:buNone/>
                      </a:pPr>
                      <a:endParaRPr/>
                    </a:p>
                  </a:txBody>
                  <a:tcPr marL="91425" marR="91425" marT="91425" marB="91425">
                    <a:lnL w="9525" cap="flat" cmpd="sng">
                      <a:solidFill>
                        <a:srgbClr val="999999"/>
                      </a:solidFill>
                      <a:prstDash val="solid"/>
                      <a:round/>
                      <a:headEnd type="none" w="med" len="med"/>
                      <a:tailEnd type="none" w="med" len="med"/>
                    </a:lnL>
                    <a:lnR w="9525" cap="flat" cmpd="sng">
                      <a:solidFill>
                        <a:srgbClr val="999999"/>
                      </a:solidFill>
                      <a:prstDash val="solid"/>
                      <a:round/>
                      <a:headEnd type="none" w="med" len="med"/>
                      <a:tailEnd type="none" w="med" len="med"/>
                    </a:lnR>
                    <a:lnT w="9525" cap="flat" cmpd="sng">
                      <a:solidFill>
                        <a:srgbClr val="999999"/>
                      </a:solidFill>
                      <a:prstDash val="solid"/>
                      <a:round/>
                      <a:headEnd type="none" w="med" len="med"/>
                      <a:tailEnd type="none" w="med" len="med"/>
                    </a:lnT>
                    <a:lnB w="9525" cap="flat" cmpd="sng">
                      <a:solidFill>
                        <a:srgbClr val="999999"/>
                      </a:solidFill>
                      <a:prstDash val="solid"/>
                      <a:round/>
                      <a:headEnd type="none" w="med" len="med"/>
                      <a:tailEnd type="none" w="med" len="med"/>
                    </a:lnB>
                    <a:solidFill>
                      <a:srgbClr val="999999"/>
                    </a:solidFill>
                  </a:tcPr>
                </a:tc>
                <a:tc>
                  <a:txBody>
                    <a:bodyPr/>
                    <a:lstStyle/>
                    <a:p>
                      <a:pPr lvl="0" rtl="0">
                        <a:spcBef>
                          <a:spcPts val="0"/>
                        </a:spcBef>
                        <a:buNone/>
                      </a:pPr>
                      <a:endParaRPr/>
                    </a:p>
                  </a:txBody>
                  <a:tcPr marL="91425" marR="91425" marT="91425" marB="91425">
                    <a:lnL w="9525" cap="flat" cmpd="sng">
                      <a:solidFill>
                        <a:srgbClr val="999999"/>
                      </a:solidFill>
                      <a:prstDash val="solid"/>
                      <a:round/>
                      <a:headEnd type="none" w="med" len="med"/>
                      <a:tailEnd type="none" w="med" len="med"/>
                    </a:lnL>
                    <a:solidFill>
                      <a:srgbClr val="999999"/>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dirty="0"/>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lnR w="9525" cap="flat" cmpd="sng">
                      <a:solidFill>
                        <a:srgbClr val="999999"/>
                      </a:solidFill>
                      <a:prstDash val="solid"/>
                      <a:round/>
                      <a:headEnd type="none" w="med" len="med"/>
                      <a:tailEnd type="none" w="med" len="med"/>
                    </a:lnR>
                    <a:solidFill>
                      <a:srgbClr val="999999"/>
                    </a:solidFill>
                  </a:tcPr>
                </a:tc>
                <a:tc>
                  <a:txBody>
                    <a:bodyPr/>
                    <a:lstStyle/>
                    <a:p>
                      <a:pPr lvl="0" rtl="0">
                        <a:spcBef>
                          <a:spcPts val="0"/>
                        </a:spcBef>
                        <a:buNone/>
                      </a:pPr>
                      <a:endParaRPr/>
                    </a:p>
                  </a:txBody>
                  <a:tcPr marL="91425" marR="91425" marT="91425" marB="91425">
                    <a:lnL w="9525" cap="flat" cmpd="sng">
                      <a:solidFill>
                        <a:srgbClr val="999999"/>
                      </a:solidFill>
                      <a:prstDash val="solid"/>
                      <a:round/>
                      <a:headEnd type="none" w="med" len="med"/>
                      <a:tailEnd type="none" w="med" len="med"/>
                    </a:lnL>
                    <a:lnR w="9525" cap="flat" cmpd="sng">
                      <a:solidFill>
                        <a:srgbClr val="999999"/>
                      </a:solidFill>
                      <a:prstDash val="solid"/>
                      <a:round/>
                      <a:headEnd type="none" w="med" len="med"/>
                      <a:tailEnd type="none" w="med" len="med"/>
                    </a:lnR>
                    <a:lnT w="9525" cap="flat" cmpd="sng">
                      <a:solidFill>
                        <a:srgbClr val="999999"/>
                      </a:solidFill>
                      <a:prstDash val="solid"/>
                      <a:round/>
                      <a:headEnd type="none" w="med" len="med"/>
                      <a:tailEnd type="none" w="med" len="med"/>
                    </a:lnT>
                    <a:lnB w="9525" cap="flat" cmpd="sng">
                      <a:solidFill>
                        <a:srgbClr val="999999"/>
                      </a:solidFill>
                      <a:prstDash val="solid"/>
                      <a:round/>
                      <a:headEnd type="none" w="med" len="med"/>
                      <a:tailEnd type="none" w="med" len="med"/>
                    </a:lnB>
                    <a:solidFill>
                      <a:srgbClr val="999999"/>
                    </a:solidFill>
                  </a:tcPr>
                </a:tc>
                <a:tc>
                  <a:txBody>
                    <a:bodyPr/>
                    <a:lstStyle/>
                    <a:p>
                      <a:pPr lvl="0">
                        <a:spcBef>
                          <a:spcPts val="0"/>
                        </a:spcBef>
                        <a:buNone/>
                      </a:pPr>
                      <a:endParaRPr/>
                    </a:p>
                  </a:txBody>
                  <a:tcPr marL="91425" marR="91425" marT="91425" marB="91425">
                    <a:lnL w="9525" cap="flat" cmpd="sng">
                      <a:solidFill>
                        <a:srgbClr val="999999"/>
                      </a:solidFill>
                      <a:prstDash val="solid"/>
                      <a:round/>
                      <a:headEnd type="none" w="med" len="med"/>
                      <a:tailEnd type="none" w="med" len="med"/>
                    </a:lnL>
                    <a:solidFill>
                      <a:srgbClr val="999999"/>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lnR w="9525" cap="flat" cmpd="sng">
                      <a:solidFill>
                        <a:srgbClr val="999999"/>
                      </a:solidFill>
                      <a:prstDash val="solid"/>
                      <a:round/>
                      <a:headEnd type="none" w="med" len="med"/>
                      <a:tailEnd type="none" w="med" len="med"/>
                    </a:lnR>
                    <a:solidFill>
                      <a:srgbClr val="000000"/>
                    </a:solidFill>
                  </a:tcPr>
                </a:tc>
                <a:tc>
                  <a:txBody>
                    <a:bodyPr/>
                    <a:lstStyle/>
                    <a:p>
                      <a:pPr lvl="0" rtl="0">
                        <a:spcBef>
                          <a:spcPts val="0"/>
                        </a:spcBef>
                        <a:buNone/>
                      </a:pPr>
                      <a:endParaRPr/>
                    </a:p>
                  </a:txBody>
                  <a:tcPr marL="91425" marR="91425" marT="91425" marB="91425">
                    <a:lnL w="9525" cap="flat" cmpd="sng">
                      <a:solidFill>
                        <a:srgbClr val="999999"/>
                      </a:solidFill>
                      <a:prstDash val="solid"/>
                      <a:round/>
                      <a:headEnd type="none" w="med" len="med"/>
                      <a:tailEnd type="none" w="med" len="med"/>
                    </a:lnL>
                    <a:lnR w="9525" cap="flat" cmpd="sng">
                      <a:solidFill>
                        <a:srgbClr val="999999"/>
                      </a:solidFill>
                      <a:prstDash val="solid"/>
                      <a:round/>
                      <a:headEnd type="none" w="med" len="med"/>
                      <a:tailEnd type="none" w="med" len="med"/>
                    </a:lnR>
                    <a:lnT w="9525" cap="flat" cmpd="sng">
                      <a:solidFill>
                        <a:srgbClr val="999999"/>
                      </a:solidFill>
                      <a:prstDash val="solid"/>
                      <a:round/>
                      <a:headEnd type="none" w="med" len="med"/>
                      <a:tailEnd type="none" w="med" len="med"/>
                    </a:lnT>
                    <a:lnB w="9525" cap="flat" cmpd="sng">
                      <a:solidFill>
                        <a:srgbClr val="999999"/>
                      </a:solidFill>
                      <a:prstDash val="solid"/>
                      <a:round/>
                      <a:headEnd type="none" w="med" len="med"/>
                      <a:tailEnd type="none" w="med" len="med"/>
                    </a:lnB>
                    <a:solidFill>
                      <a:srgbClr val="999999"/>
                    </a:solidFill>
                  </a:tcPr>
                </a:tc>
                <a:tc>
                  <a:txBody>
                    <a:bodyPr/>
                    <a:lstStyle/>
                    <a:p>
                      <a:pPr lvl="0" rtl="0">
                        <a:spcBef>
                          <a:spcPts val="0"/>
                        </a:spcBef>
                        <a:buNone/>
                      </a:pPr>
                      <a:endParaRPr/>
                    </a:p>
                  </a:txBody>
                  <a:tcPr marL="91425" marR="91425" marT="91425" marB="91425">
                    <a:lnL w="9525" cap="flat" cmpd="sng">
                      <a:solidFill>
                        <a:srgbClr val="999999"/>
                      </a:solidFill>
                      <a:prstDash val="solid"/>
                      <a:round/>
                      <a:headEnd type="none" w="med" len="med"/>
                      <a:tailEnd type="none" w="med" len="med"/>
                    </a:lnL>
                    <a:lnB w="9525" cap="flat" cmpd="sng">
                      <a:solidFill>
                        <a:srgbClr val="B7B7B7"/>
                      </a:solidFill>
                      <a:prstDash val="solid"/>
                      <a:round/>
                      <a:headEnd type="none" w="med" len="med"/>
                      <a:tailEnd type="none" w="med" len="med"/>
                    </a:lnB>
                    <a:solidFill>
                      <a:srgbClr val="999999"/>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lnT w="9525" cap="flat" cmpd="sng">
                      <a:solidFill>
                        <a:srgbClr val="999999"/>
                      </a:solidFill>
                      <a:prstDash val="solid"/>
                      <a:round/>
                      <a:headEnd type="none" w="med" len="med"/>
                      <a:tailEnd type="none" w="med" len="med"/>
                    </a:lnT>
                    <a:solidFill>
                      <a:srgbClr val="000000"/>
                    </a:solidFill>
                  </a:tcPr>
                </a:tc>
                <a:tc>
                  <a:txBody>
                    <a:bodyPr/>
                    <a:lstStyle/>
                    <a:p>
                      <a:pPr lvl="0" rt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solidFill>
                      <a:srgbClr val="999999"/>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275" name="Shape 275"/>
          <p:cNvSpPr/>
          <p:nvPr/>
        </p:nvSpPr>
        <p:spPr>
          <a:xfrm>
            <a:off x="5608625" y="1057875"/>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6" name="Shape 276"/>
          <p:cNvSpPr txBox="1"/>
          <p:nvPr/>
        </p:nvSpPr>
        <p:spPr>
          <a:xfrm>
            <a:off x="6046350" y="1021400"/>
            <a:ext cx="20793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277" name="Shape 277"/>
          <p:cNvSpPr/>
          <p:nvPr/>
        </p:nvSpPr>
        <p:spPr>
          <a:xfrm rot="5400000">
            <a:off x="3481100" y="2812800"/>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8" name="Shape 278"/>
          <p:cNvSpPr txBox="1"/>
          <p:nvPr/>
        </p:nvSpPr>
        <p:spPr>
          <a:xfrm rot="16200000">
            <a:off x="4230359" y="2997681"/>
            <a:ext cx="1094400" cy="273600"/>
          </a:xfrm>
          <a:prstGeom prst="rect">
            <a:avLst/>
          </a:prstGeom>
          <a:noFill/>
          <a:ln>
            <a:noFill/>
          </a:ln>
        </p:spPr>
        <p:txBody>
          <a:bodyPr lIns="91425" tIns="91425" rIns="91425" bIns="91425" anchor="t" anchorCtr="0">
            <a:noAutofit/>
          </a:bodyPr>
          <a:lstStyle/>
          <a:p>
            <a:pPr lvl="0" rtl="0">
              <a:spcBef>
                <a:spcPts val="0"/>
              </a:spcBef>
              <a:buNone/>
            </a:pPr>
            <a:r>
              <a:rPr lang="en" dirty="0"/>
              <a:t>Probability</a:t>
            </a:r>
          </a:p>
          <a:p>
            <a:pPr lvl="0" rtl="0">
              <a:spcBef>
                <a:spcPts val="0"/>
              </a:spcBef>
              <a:buNone/>
            </a:pPr>
            <a:endParaRPr dirty="0"/>
          </a:p>
        </p:txBody>
      </p:sp>
      <p:sp>
        <p:nvSpPr>
          <p:cNvPr id="279" name="Shape 279"/>
          <p:cNvSpPr/>
          <p:nvPr/>
        </p:nvSpPr>
        <p:spPr>
          <a:xfrm rot="10800000" flipH="1">
            <a:off x="8180350" y="1572596"/>
            <a:ext cx="462600" cy="459900"/>
          </a:xfrm>
          <a:prstGeom prst="upArrow">
            <a:avLst>
              <a:gd name="adj1" fmla="val 50000"/>
              <a:gd name="adj2" fmla="val 50000"/>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0" name="Shape 280"/>
          <p:cNvSpPr/>
          <p:nvPr/>
        </p:nvSpPr>
        <p:spPr>
          <a:xfrm rot="10800000" flipH="1">
            <a:off x="7776450" y="1490425"/>
            <a:ext cx="462600" cy="981000"/>
          </a:xfrm>
          <a:prstGeom prst="upArrow">
            <a:avLst>
              <a:gd name="adj1" fmla="val 50000"/>
              <a:gd name="adj2" fmla="val 50000"/>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1" name="Shape 281"/>
          <p:cNvSpPr/>
          <p:nvPr/>
        </p:nvSpPr>
        <p:spPr>
          <a:xfrm rot="10800000" flipH="1">
            <a:off x="7313850" y="1490425"/>
            <a:ext cx="462600" cy="368700"/>
          </a:xfrm>
          <a:prstGeom prst="upArrow">
            <a:avLst>
              <a:gd name="adj1" fmla="val 50000"/>
              <a:gd name="adj2" fmla="val 50000"/>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SIMD</a:t>
            </a:r>
          </a:p>
        </p:txBody>
      </p:sp>
      <p:pic>
        <p:nvPicPr>
          <p:cNvPr id="287" name="Shape 287"/>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288" name="Shape 288"/>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9" name="Shape 289"/>
          <p:cNvSpPr/>
          <p:nvPr/>
        </p:nvSpPr>
        <p:spPr>
          <a:xfrm>
            <a:off x="1534750" y="2392325"/>
            <a:ext cx="14379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0" name="Shape 290"/>
          <p:cNvSpPr/>
          <p:nvPr/>
        </p:nvSpPr>
        <p:spPr>
          <a:xfrm>
            <a:off x="401002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1" name="Shape 291"/>
          <p:cNvSpPr/>
          <p:nvPr/>
        </p:nvSpPr>
        <p:spPr>
          <a:xfrm>
            <a:off x="195017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2" name="Shape 292"/>
          <p:cNvSpPr/>
          <p:nvPr/>
        </p:nvSpPr>
        <p:spPr>
          <a:xfrm>
            <a:off x="3180850" y="4100225"/>
            <a:ext cx="7182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3" name="Shape 293"/>
          <p:cNvSpPr/>
          <p:nvPr/>
        </p:nvSpPr>
        <p:spPr>
          <a:xfrm>
            <a:off x="5303525" y="4819525"/>
            <a:ext cx="7182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4" name="Shape 294"/>
          <p:cNvSpPr/>
          <p:nvPr/>
        </p:nvSpPr>
        <p:spPr>
          <a:xfrm>
            <a:off x="3180850" y="3948725"/>
            <a:ext cx="7182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SIMD</a:t>
            </a:r>
          </a:p>
        </p:txBody>
      </p:sp>
      <p:sp>
        <p:nvSpPr>
          <p:cNvPr id="300" name="Shape 300"/>
          <p:cNvSpPr txBox="1">
            <a:spLocks noGrp="1"/>
          </p:cNvSpPr>
          <p:nvPr>
            <p:ph type="body" idx="1"/>
          </p:nvPr>
        </p:nvSpPr>
        <p:spPr>
          <a:xfrm>
            <a:off x="152400" y="1152475"/>
            <a:ext cx="3808500" cy="34164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a:latin typeface="Arial"/>
                <a:ea typeface="Arial"/>
                <a:cs typeface="Arial"/>
                <a:sym typeface="Arial"/>
              </a:rPr>
              <a:t>Vectorized the individual iou comparisons among boxes</a:t>
            </a:r>
          </a:p>
          <a:p>
            <a:pPr marL="457200" lvl="0" indent="-228600" rtl="0">
              <a:spcBef>
                <a:spcPts val="0"/>
              </a:spcBef>
              <a:spcAft>
                <a:spcPts val="600"/>
              </a:spcAft>
              <a:buFont typeface="Arial"/>
              <a:buChar char="●"/>
            </a:pPr>
            <a:r>
              <a:rPr lang="en" sz="2000" dirty="0">
                <a:latin typeface="Arial"/>
                <a:ea typeface="Arial"/>
                <a:cs typeface="Arial"/>
                <a:sym typeface="Arial"/>
              </a:rPr>
              <a:t>Gather and compute ratios in batches, then compare ratios and discard in groups</a:t>
            </a:r>
          </a:p>
          <a:p>
            <a:pPr marL="457200" lvl="0" indent="-228600" rtl="0">
              <a:spcBef>
                <a:spcPts val="0"/>
              </a:spcBef>
              <a:spcAft>
                <a:spcPts val="600"/>
              </a:spcAft>
              <a:buFont typeface="Arial"/>
              <a:buChar char="●"/>
            </a:pPr>
            <a:r>
              <a:rPr lang="en" sz="2000" dirty="0">
                <a:latin typeface="Arial"/>
                <a:ea typeface="Arial"/>
                <a:cs typeface="Arial"/>
                <a:sym typeface="Arial"/>
              </a:rPr>
              <a:t>Used alongside OMP</a:t>
            </a:r>
          </a:p>
          <a:p>
            <a:pPr marL="914400" lvl="1" indent="-228600" rtl="0">
              <a:spcBef>
                <a:spcPts val="0"/>
              </a:spcBef>
              <a:spcAft>
                <a:spcPts val="600"/>
              </a:spcAft>
              <a:buFont typeface="Arial"/>
              <a:buChar char="○"/>
            </a:pPr>
            <a:r>
              <a:rPr lang="en" sz="1600" dirty="0">
                <a:latin typeface="Arial"/>
                <a:ea typeface="Arial"/>
                <a:cs typeface="Arial"/>
                <a:sym typeface="Arial"/>
              </a:rPr>
              <a:t>9x speedup compared to serial C</a:t>
            </a:r>
          </a:p>
          <a:p>
            <a:pPr marL="914400" lvl="1" indent="-228600" rtl="0">
              <a:spcBef>
                <a:spcPts val="0"/>
              </a:spcBef>
              <a:spcAft>
                <a:spcPts val="600"/>
              </a:spcAft>
              <a:buFont typeface="Arial"/>
              <a:buChar char="○"/>
            </a:pPr>
            <a:r>
              <a:rPr lang="en" sz="1600" dirty="0">
                <a:latin typeface="Arial"/>
                <a:ea typeface="Arial"/>
                <a:cs typeface="Arial"/>
                <a:sym typeface="Arial"/>
              </a:rPr>
              <a:t>No error unlike unordered C</a:t>
            </a:r>
          </a:p>
          <a:p>
            <a:pPr lvl="0" rtl="0">
              <a:spcBef>
                <a:spcPts val="0"/>
              </a:spcBef>
              <a:spcAft>
                <a:spcPts val="600"/>
              </a:spcAft>
              <a:buNone/>
            </a:pPr>
            <a:endParaRPr sz="2000" dirty="0">
              <a:latin typeface="Arial"/>
              <a:ea typeface="Arial"/>
              <a:cs typeface="Arial"/>
              <a:sym typeface="Arial"/>
            </a:endParaRPr>
          </a:p>
        </p:txBody>
      </p:sp>
      <p:pic>
        <p:nvPicPr>
          <p:cNvPr id="301" name="Shape 301"/>
          <p:cNvPicPr preferRelativeResize="0"/>
          <p:nvPr/>
        </p:nvPicPr>
        <p:blipFill>
          <a:blip r:embed="rId3">
            <a:alphaModFix/>
          </a:blip>
          <a:stretch>
            <a:fillRect/>
          </a:stretch>
        </p:blipFill>
        <p:spPr>
          <a:xfrm>
            <a:off x="4038600" y="1104725"/>
            <a:ext cx="4716724" cy="36006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SIMD</a:t>
            </a:r>
          </a:p>
        </p:txBody>
      </p:sp>
      <p:sp>
        <p:nvSpPr>
          <p:cNvPr id="307" name="Shape 307"/>
          <p:cNvSpPr txBox="1">
            <a:spLocks noGrp="1"/>
          </p:cNvSpPr>
          <p:nvPr>
            <p:ph type="body" idx="1"/>
          </p:nvPr>
        </p:nvSpPr>
        <p:spPr>
          <a:xfrm>
            <a:off x="235200" y="1152475"/>
            <a:ext cx="3725700" cy="34164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accent3"/>
              </a:buClr>
              <a:buSzPct val="100000"/>
              <a:buFont typeface="Arial"/>
              <a:buChar char="●"/>
            </a:pPr>
            <a:endParaRPr>
              <a:latin typeface="Arial"/>
              <a:ea typeface="Arial"/>
              <a:cs typeface="Arial"/>
              <a:sym typeface="Arial"/>
            </a:endParaRPr>
          </a:p>
          <a:p>
            <a:pPr lvl="0" rtl="0">
              <a:spcBef>
                <a:spcPts val="0"/>
              </a:spcBef>
              <a:buNone/>
            </a:pPr>
            <a:endParaRPr>
              <a:latin typeface="Arial"/>
              <a:ea typeface="Arial"/>
              <a:cs typeface="Arial"/>
              <a:sym typeface="Arial"/>
            </a:endParaRPr>
          </a:p>
        </p:txBody>
      </p:sp>
      <p:graphicFrame>
        <p:nvGraphicFramePr>
          <p:cNvPr id="308" name="Shape 308"/>
          <p:cNvGraphicFramePr/>
          <p:nvPr/>
        </p:nvGraphicFramePr>
        <p:xfrm>
          <a:off x="5345550" y="1642850"/>
          <a:ext cx="3449800" cy="316968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c>
                  <a:txBody>
                    <a:bodyPr/>
                    <a:lstStyle/>
                    <a:p>
                      <a:pPr lvl="0" rtl="0">
                        <a:spcBef>
                          <a:spcPts val="0"/>
                        </a:spcBef>
                        <a:buNone/>
                      </a:pPr>
                      <a:r>
                        <a:rPr lang="en"/>
                        <a:t>X</a:t>
                      </a:r>
                    </a:p>
                  </a:txBody>
                  <a:tcPr marL="91425" marR="91425" marT="91425" marB="91425"/>
                </a:tc>
              </a:tr>
              <a:tr h="396200">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rt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c>
                  <a:txBody>
                    <a:bodyPr/>
                    <a:lstStyle/>
                    <a:p>
                      <a:pPr lvl="0">
                        <a:spcBef>
                          <a:spcPts val="0"/>
                        </a:spcBef>
                        <a:buNone/>
                      </a:pPr>
                      <a:endParaRPr/>
                    </a:p>
                  </a:txBody>
                  <a:tcPr marL="91425" marR="91425" marT="91425" marB="91425">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B7B7B7"/>
                    </a:solidFill>
                  </a:tcPr>
                </a:tc>
                <a:tc>
                  <a:txBody>
                    <a:bodyPr/>
                    <a:lstStyle/>
                    <a:p>
                      <a:pPr lvl="0" rtl="0">
                        <a:spcBef>
                          <a:spcPts val="0"/>
                        </a:spcBef>
                        <a:buNone/>
                      </a:pPr>
                      <a:endParaRPr/>
                    </a:p>
                  </a:txBody>
                  <a:tcPr marL="91425" marR="91425" marT="91425" marB="91425">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R w="9525" cap="flat" cmpd="sng">
                      <a:solidFill>
                        <a:srgbClr val="B7B7B7"/>
                      </a:solidFill>
                      <a:prstDash val="solid"/>
                      <a:round/>
                      <a:headEnd type="none" w="med" len="med"/>
                      <a:tailEnd type="none" w="med" len="med"/>
                    </a:lnR>
                    <a:solidFill>
                      <a:srgbClr val="000000"/>
                    </a:solidFill>
                  </a:tcPr>
                </a:tc>
                <a:tc>
                  <a:txBody>
                    <a:bodyPr/>
                    <a:lstStyle/>
                    <a:p>
                      <a:pPr lvl="0" rtl="0">
                        <a:spcBef>
                          <a:spcPts val="0"/>
                        </a:spcBef>
                        <a:buNone/>
                      </a:pPr>
                      <a:endParaRPr/>
                    </a:p>
                  </a:txBody>
                  <a:tcPr marL="91425" marR="91425" marT="91425" marB="91425">
                    <a:lnL w="9525" cap="flat" cmpd="sng">
                      <a:solidFill>
                        <a:srgbClr val="B7B7B7"/>
                      </a:solidFill>
                      <a:prstDash val="solid"/>
                      <a:round/>
                      <a:headEnd type="none" w="med" len="med"/>
                      <a:tailEnd type="none" w="med" len="med"/>
                    </a:lnL>
                    <a:lnR w="9525" cap="flat" cmpd="sng">
                      <a:solidFill>
                        <a:srgbClr val="B7B7B7"/>
                      </a:solidFill>
                      <a:prstDash val="solid"/>
                      <a:round/>
                      <a:headEnd type="none" w="med" len="med"/>
                      <a:tailEnd type="none" w="med" len="med"/>
                    </a:lnR>
                    <a:lnT w="9525" cap="flat" cmpd="sng">
                      <a:solidFill>
                        <a:srgbClr val="B7B7B7"/>
                      </a:solidFill>
                      <a:prstDash val="solid"/>
                      <a:round/>
                      <a:headEnd type="none" w="med" len="med"/>
                      <a:tailEnd type="none" w="med" len="med"/>
                    </a:lnT>
                    <a:lnB w="9525" cap="flat" cmpd="sng">
                      <a:solidFill>
                        <a:srgbClr val="B7B7B7"/>
                      </a:solidFill>
                      <a:prstDash val="solid"/>
                      <a:round/>
                      <a:headEnd type="none" w="med" len="med"/>
                      <a:tailEnd type="none" w="med" len="med"/>
                    </a:lnB>
                    <a:solidFill>
                      <a:srgbClr val="B7B7B7"/>
                    </a:solidFill>
                  </a:tcPr>
                </a:tc>
              </a:tr>
              <a:tr h="381000">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solidFill>
                      <a:srgbClr val="000000"/>
                    </a:solidFill>
                  </a:tcPr>
                </a:tc>
                <a:tc>
                  <a:txBody>
                    <a:bodyPr/>
                    <a:lstStyle/>
                    <a:p>
                      <a:pPr lvl="0">
                        <a:spcBef>
                          <a:spcPts val="0"/>
                        </a:spcBef>
                        <a:buNone/>
                      </a:pPr>
                      <a:endParaRPr/>
                    </a:p>
                  </a:txBody>
                  <a:tcPr marL="91425" marR="91425" marT="91425" marB="91425">
                    <a:solidFill>
                      <a:srgbClr val="000000"/>
                    </a:solidFill>
                  </a:tcPr>
                </a:tc>
                <a:tc>
                  <a:txBody>
                    <a:bodyPr/>
                    <a:lstStyle/>
                    <a:p>
                      <a:pPr lvl="0" rtl="0">
                        <a:spcBef>
                          <a:spcPts val="0"/>
                        </a:spcBef>
                        <a:buNone/>
                      </a:pPr>
                      <a:endParaRPr/>
                    </a:p>
                  </a:txBody>
                  <a:tcPr marL="91425" marR="91425" marT="91425" marB="91425">
                    <a:lnT w="9525" cap="flat" cmpd="sng">
                      <a:solidFill>
                        <a:srgbClr val="B7B7B7"/>
                      </a:solidFill>
                      <a:prstDash val="solid"/>
                      <a:round/>
                      <a:headEnd type="none" w="med" len="med"/>
                      <a:tailEnd type="none" w="med" len="med"/>
                    </a:lnT>
                    <a:solidFill>
                      <a:srgbClr val="000000"/>
                    </a:solidFill>
                  </a:tcPr>
                </a:tc>
              </a:tr>
            </a:tbl>
          </a:graphicData>
        </a:graphic>
      </p:graphicFrame>
      <p:sp>
        <p:nvSpPr>
          <p:cNvPr id="309" name="Shape 309"/>
          <p:cNvSpPr/>
          <p:nvPr/>
        </p:nvSpPr>
        <p:spPr>
          <a:xfrm>
            <a:off x="5761025" y="1210275"/>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0" name="Shape 310"/>
          <p:cNvSpPr txBox="1"/>
          <p:nvPr/>
        </p:nvSpPr>
        <p:spPr>
          <a:xfrm>
            <a:off x="6198750" y="1173800"/>
            <a:ext cx="20793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311" name="Shape 311"/>
          <p:cNvSpPr/>
          <p:nvPr/>
        </p:nvSpPr>
        <p:spPr>
          <a:xfrm rot="5400000">
            <a:off x="3633500" y="2965200"/>
            <a:ext cx="2772300" cy="291900"/>
          </a:xfrm>
          <a:prstGeom prst="lef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2" name="Shape 312"/>
          <p:cNvSpPr txBox="1"/>
          <p:nvPr/>
        </p:nvSpPr>
        <p:spPr>
          <a:xfrm>
            <a:off x="4188525" y="2795950"/>
            <a:ext cx="1094400" cy="273600"/>
          </a:xfrm>
          <a:prstGeom prst="rect">
            <a:avLst/>
          </a:prstGeom>
          <a:noFill/>
          <a:ln>
            <a:noFill/>
          </a:ln>
        </p:spPr>
        <p:txBody>
          <a:bodyPr lIns="91425" tIns="91425" rIns="91425" bIns="91425" anchor="t" anchorCtr="0">
            <a:noAutofit/>
          </a:bodyPr>
          <a:lstStyle/>
          <a:p>
            <a:pPr lvl="0" rtl="0">
              <a:spcBef>
                <a:spcPts val="0"/>
              </a:spcBef>
              <a:buNone/>
            </a:pPr>
            <a:r>
              <a:rPr lang="en"/>
              <a:t>Probability</a:t>
            </a:r>
          </a:p>
          <a:p>
            <a:pPr lvl="0" rtl="0">
              <a:spcBef>
                <a:spcPts val="0"/>
              </a:spcBef>
              <a:buNone/>
            </a:pPr>
            <a:endParaRPr/>
          </a:p>
        </p:txBody>
      </p:sp>
      <p:sp>
        <p:nvSpPr>
          <p:cNvPr id="313" name="Shape 313"/>
          <p:cNvSpPr/>
          <p:nvPr/>
        </p:nvSpPr>
        <p:spPr>
          <a:xfrm>
            <a:off x="5761025" y="1642850"/>
            <a:ext cx="3034200" cy="392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4" name="Shape 314"/>
          <p:cNvSpPr txBox="1"/>
          <p:nvPr/>
        </p:nvSpPr>
        <p:spPr>
          <a:xfrm>
            <a:off x="4873700" y="261400"/>
            <a:ext cx="3843600" cy="808200"/>
          </a:xfrm>
          <a:prstGeom prst="rect">
            <a:avLst/>
          </a:prstGeom>
          <a:noFill/>
          <a:ln>
            <a:noFill/>
          </a:ln>
        </p:spPr>
        <p:txBody>
          <a:bodyPr lIns="91425" tIns="91425" rIns="91425" bIns="91425" anchor="t" anchorCtr="0">
            <a:noAutofit/>
          </a:bodyPr>
          <a:lstStyle/>
          <a:p>
            <a:pPr lvl="0" rtl="0">
              <a:spcBef>
                <a:spcPts val="0"/>
              </a:spcBef>
              <a:buNone/>
            </a:pPr>
            <a:endParaRPr/>
          </a:p>
        </p:txBody>
      </p:sp>
      <p:cxnSp>
        <p:nvCxnSpPr>
          <p:cNvPr id="315" name="Shape 315"/>
          <p:cNvCxnSpPr/>
          <p:nvPr/>
        </p:nvCxnSpPr>
        <p:spPr>
          <a:xfrm flipH="1">
            <a:off x="5958650" y="862850"/>
            <a:ext cx="70200" cy="780000"/>
          </a:xfrm>
          <a:prstGeom prst="straightConnector1">
            <a:avLst/>
          </a:prstGeom>
          <a:noFill/>
          <a:ln w="9525" cap="flat" cmpd="sng">
            <a:solidFill>
              <a:srgbClr val="FF0000"/>
            </a:solidFill>
            <a:prstDash val="solid"/>
            <a:round/>
            <a:headEnd type="none" w="lg" len="lg"/>
            <a:tailEnd type="triangle" w="lg" len="lg"/>
          </a:ln>
        </p:spPr>
      </p:cxnSp>
      <p:sp>
        <p:nvSpPr>
          <p:cNvPr id="316" name="Shape 316"/>
          <p:cNvSpPr/>
          <p:nvPr/>
        </p:nvSpPr>
        <p:spPr>
          <a:xfrm>
            <a:off x="5804000" y="1694725"/>
            <a:ext cx="1693500" cy="291900"/>
          </a:xfrm>
          <a:prstGeom prst="rect">
            <a:avLst/>
          </a:prstGeom>
          <a:noFill/>
          <a:ln w="38100" cap="flat" cmpd="sng">
            <a:solidFill>
              <a:srgbClr val="0000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7" name="Shape 317"/>
          <p:cNvSpPr/>
          <p:nvPr/>
        </p:nvSpPr>
        <p:spPr>
          <a:xfrm>
            <a:off x="7497500" y="1694725"/>
            <a:ext cx="1646400" cy="291900"/>
          </a:xfrm>
          <a:prstGeom prst="rect">
            <a:avLst/>
          </a:prstGeom>
          <a:noFill/>
          <a:ln w="38100" cap="flat" cmpd="sng">
            <a:solidFill>
              <a:srgbClr val="0000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8" name="Shape 318"/>
          <p:cNvSpPr txBox="1"/>
          <p:nvPr/>
        </p:nvSpPr>
        <p:spPr>
          <a:xfrm>
            <a:off x="5207600" y="261400"/>
            <a:ext cx="3725700" cy="5727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None/>
            </a:pPr>
            <a:r>
              <a:rPr lang="en"/>
              <a:t>Computation down rows (outer for loop) is serial</a:t>
            </a:r>
          </a:p>
        </p:txBody>
      </p:sp>
      <p:sp>
        <p:nvSpPr>
          <p:cNvPr id="319" name="Shape 319"/>
          <p:cNvSpPr txBox="1"/>
          <p:nvPr/>
        </p:nvSpPr>
        <p:spPr>
          <a:xfrm>
            <a:off x="1101850" y="1333700"/>
            <a:ext cx="3725700" cy="8649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Comparisons and keep decisions are performed in batches of 8 using AVX. Each set of 8 is handed to own thread</a:t>
            </a:r>
          </a:p>
        </p:txBody>
      </p:sp>
      <p:cxnSp>
        <p:nvCxnSpPr>
          <p:cNvPr id="320" name="Shape 320"/>
          <p:cNvCxnSpPr>
            <a:stCxn id="319" idx="3"/>
            <a:endCxn id="316" idx="1"/>
          </p:cNvCxnSpPr>
          <p:nvPr/>
        </p:nvCxnSpPr>
        <p:spPr>
          <a:xfrm>
            <a:off x="4827550" y="1766150"/>
            <a:ext cx="976500" cy="74400"/>
          </a:xfrm>
          <a:prstGeom prst="straightConnector1">
            <a:avLst/>
          </a:prstGeom>
          <a:noFill/>
          <a:ln w="9525" cap="flat" cmpd="sng">
            <a:solidFill>
              <a:srgbClr val="FF0000"/>
            </a:solidFill>
            <a:prstDash val="solid"/>
            <a:round/>
            <a:headEnd type="none" w="lg" len="lg"/>
            <a:tailEnd type="triangle" w="lg" len="lg"/>
          </a:ln>
        </p:spPr>
      </p:cxnSp>
      <p:sp>
        <p:nvSpPr>
          <p:cNvPr id="321" name="Shape 321"/>
          <p:cNvSpPr txBox="1"/>
          <p:nvPr/>
        </p:nvSpPr>
        <p:spPr>
          <a:xfrm>
            <a:off x="1581000" y="2712275"/>
            <a:ext cx="4047300" cy="4722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322" name="Shape 322"/>
          <p:cNvSpPr txBox="1"/>
          <p:nvPr/>
        </p:nvSpPr>
        <p:spPr>
          <a:xfrm>
            <a:off x="311700" y="3788075"/>
            <a:ext cx="3725700" cy="5727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Padded array lets us reference off the edge safely. Lets us keep the work in one for loop</a:t>
            </a:r>
          </a:p>
        </p:txBody>
      </p:sp>
      <p:cxnSp>
        <p:nvCxnSpPr>
          <p:cNvPr id="323" name="Shape 323"/>
          <p:cNvCxnSpPr>
            <a:stCxn id="322" idx="3"/>
            <a:endCxn id="317" idx="2"/>
          </p:cNvCxnSpPr>
          <p:nvPr/>
        </p:nvCxnSpPr>
        <p:spPr>
          <a:xfrm rot="10800000" flipH="1">
            <a:off x="4037400" y="1986725"/>
            <a:ext cx="4283400" cy="2087700"/>
          </a:xfrm>
          <a:prstGeom prst="straightConnector1">
            <a:avLst/>
          </a:prstGeom>
          <a:noFill/>
          <a:ln w="9525" cap="flat" cmpd="sng">
            <a:solidFill>
              <a:srgbClr val="FF0000"/>
            </a:solidFill>
            <a:prstDash val="solid"/>
            <a:round/>
            <a:headEnd type="none" w="lg" len="lg"/>
            <a:tailEnd type="triangle" w="lg" len="lg"/>
          </a:ln>
        </p:spPr>
      </p:cxnSp>
      <p:sp>
        <p:nvSpPr>
          <p:cNvPr id="324" name="Shape 324"/>
          <p:cNvSpPr txBox="1"/>
          <p:nvPr/>
        </p:nvSpPr>
        <p:spPr>
          <a:xfrm>
            <a:off x="462825" y="2514575"/>
            <a:ext cx="3725700" cy="9771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Similarity to serial version lets us skip many rows. Both computationally efficient and parallelized!</a:t>
            </a:r>
          </a:p>
        </p:txBody>
      </p:sp>
      <p:cxnSp>
        <p:nvCxnSpPr>
          <p:cNvPr id="325" name="Shape 325"/>
          <p:cNvCxnSpPr/>
          <p:nvPr/>
        </p:nvCxnSpPr>
        <p:spPr>
          <a:xfrm rot="10800000" flipH="1">
            <a:off x="4188525" y="2507900"/>
            <a:ext cx="2523600" cy="302100"/>
          </a:xfrm>
          <a:prstGeom prst="straightConnector1">
            <a:avLst/>
          </a:prstGeom>
          <a:noFill/>
          <a:ln w="9525" cap="flat" cmpd="sng">
            <a:solidFill>
              <a:srgbClr val="FF0000"/>
            </a:solidFill>
            <a:prstDash val="solid"/>
            <a:round/>
            <a:headEnd type="none" w="lg" len="lg"/>
            <a:tailEnd type="triangle" w="lg" len="lg"/>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latin typeface="Trebuchet MS"/>
                <a:ea typeface="Trebuchet MS"/>
                <a:cs typeface="Trebuchet MS"/>
                <a:sym typeface="Trebuchet MS"/>
              </a:rPr>
              <a:t>Project Description: What is </a:t>
            </a:r>
            <a:r>
              <a:rPr lang="en" dirty="0" smtClean="0">
                <a:latin typeface="Trebuchet MS"/>
                <a:ea typeface="Trebuchet MS"/>
                <a:cs typeface="Trebuchet MS"/>
                <a:sym typeface="Trebuchet MS"/>
              </a:rPr>
              <a:t>NMS</a:t>
            </a:r>
            <a:r>
              <a:rPr lang="en" dirty="0">
                <a:latin typeface="Trebuchet MS"/>
                <a:ea typeface="Trebuchet MS"/>
                <a:cs typeface="Trebuchet MS"/>
                <a:sym typeface="Trebuchet MS"/>
              </a:rPr>
              <a:t>?</a:t>
            </a:r>
          </a:p>
        </p:txBody>
      </p:sp>
      <p:sp>
        <p:nvSpPr>
          <p:cNvPr id="72" name="Shape 72"/>
          <p:cNvSpPr txBox="1">
            <a:spLocks noGrp="1"/>
          </p:cNvSpPr>
          <p:nvPr>
            <p:ph type="body" idx="1"/>
          </p:nvPr>
        </p:nvSpPr>
        <p:spPr>
          <a:xfrm>
            <a:off x="4681400" y="1229875"/>
            <a:ext cx="3863400" cy="34008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smtClean="0">
                <a:latin typeface="Arial"/>
                <a:ea typeface="Arial"/>
                <a:cs typeface="Arial"/>
                <a:sym typeface="Arial"/>
              </a:rPr>
              <a:t>Non-Maximum Suppression</a:t>
            </a:r>
          </a:p>
          <a:p>
            <a:pPr marL="457200" lvl="0" indent="-228600" rtl="0">
              <a:spcBef>
                <a:spcPts val="0"/>
              </a:spcBef>
              <a:spcAft>
                <a:spcPts val="600"/>
              </a:spcAft>
              <a:buFont typeface="Arial"/>
              <a:buChar char="●"/>
            </a:pPr>
            <a:r>
              <a:rPr lang="en" sz="2000" dirty="0" smtClean="0">
                <a:latin typeface="Arial"/>
                <a:ea typeface="Arial"/>
                <a:cs typeface="Arial"/>
                <a:sym typeface="Arial"/>
              </a:rPr>
              <a:t>An </a:t>
            </a:r>
            <a:r>
              <a:rPr lang="en" sz="2000" dirty="0">
                <a:latin typeface="Arial"/>
                <a:ea typeface="Arial"/>
                <a:cs typeface="Arial"/>
                <a:sym typeface="Arial"/>
              </a:rPr>
              <a:t>intermediate step in many edge detection algorithms</a:t>
            </a:r>
          </a:p>
          <a:p>
            <a:pPr marL="457200" lvl="0" indent="-228600" rtl="0">
              <a:spcBef>
                <a:spcPts val="0"/>
              </a:spcBef>
              <a:spcAft>
                <a:spcPts val="600"/>
              </a:spcAft>
              <a:buFont typeface="Arial"/>
              <a:buChar char="●"/>
            </a:pPr>
            <a:r>
              <a:rPr lang="en" sz="2000" dirty="0">
                <a:latin typeface="Arial"/>
                <a:ea typeface="Arial"/>
                <a:cs typeface="Arial"/>
                <a:sym typeface="Arial"/>
              </a:rPr>
              <a:t>Object detection may result in multiple results (shown by red bounding boxes)</a:t>
            </a:r>
          </a:p>
          <a:p>
            <a:pPr marL="457200" lvl="0" indent="-228600" rtl="0">
              <a:spcBef>
                <a:spcPts val="0"/>
              </a:spcBef>
              <a:spcAft>
                <a:spcPts val="600"/>
              </a:spcAft>
              <a:buFont typeface="Arial"/>
              <a:buChar char="●"/>
            </a:pPr>
            <a:r>
              <a:rPr lang="en" sz="2000" dirty="0">
                <a:latin typeface="Arial"/>
                <a:ea typeface="Arial"/>
                <a:cs typeface="Arial"/>
                <a:sym typeface="Arial"/>
              </a:rPr>
              <a:t>NMS reduces them down to one box</a:t>
            </a:r>
          </a:p>
        </p:txBody>
      </p:sp>
      <p:pic>
        <p:nvPicPr>
          <p:cNvPr id="73" name="Shape 73"/>
          <p:cNvPicPr preferRelativeResize="0"/>
          <p:nvPr/>
        </p:nvPicPr>
        <p:blipFill rotWithShape="1">
          <a:blip r:embed="rId3">
            <a:alphaModFix/>
          </a:blip>
          <a:srcRect l="1378" t="23913" r="50246" b="28609"/>
          <a:stretch/>
        </p:blipFill>
        <p:spPr>
          <a:xfrm>
            <a:off x="472675" y="1350700"/>
            <a:ext cx="4315725" cy="27279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Scaling Plot</a:t>
            </a:r>
          </a:p>
        </p:txBody>
      </p:sp>
      <p:pic>
        <p:nvPicPr>
          <p:cNvPr id="331" name="Shape 331" descr="figure_1.png"/>
          <p:cNvPicPr preferRelativeResize="0"/>
          <p:nvPr/>
        </p:nvPicPr>
        <p:blipFill rotWithShape="1">
          <a:blip r:embed="rId3">
            <a:alphaModFix/>
          </a:blip>
          <a:srcRect l="6505" t="7945" r="7892" b="1866"/>
          <a:stretch/>
        </p:blipFill>
        <p:spPr>
          <a:xfrm>
            <a:off x="3645600" y="1017724"/>
            <a:ext cx="4960300" cy="3919474"/>
          </a:xfrm>
          <a:prstGeom prst="rect">
            <a:avLst/>
          </a:prstGeom>
          <a:noFill/>
          <a:ln>
            <a:noFill/>
          </a:ln>
        </p:spPr>
      </p:pic>
      <p:sp>
        <p:nvSpPr>
          <p:cNvPr id="332" name="Shape 332"/>
          <p:cNvSpPr txBox="1"/>
          <p:nvPr/>
        </p:nvSpPr>
        <p:spPr>
          <a:xfrm>
            <a:off x="455974" y="1809750"/>
            <a:ext cx="2973025" cy="1371600"/>
          </a:xfrm>
          <a:prstGeom prst="rect">
            <a:avLst/>
          </a:prstGeom>
          <a:noFill/>
          <a:ln>
            <a:noFill/>
          </a:ln>
        </p:spPr>
        <p:txBody>
          <a:bodyPr lIns="91425" tIns="91425" rIns="91425" bIns="91425" anchor="t" anchorCtr="0">
            <a:noAutofit/>
          </a:bodyPr>
          <a:lstStyle/>
          <a:p>
            <a:pPr lvl="0">
              <a:spcBef>
                <a:spcPts val="0"/>
              </a:spcBef>
              <a:buNone/>
            </a:pPr>
            <a:r>
              <a:rPr lang="en" sz="2000" dirty="0"/>
              <a:t>As expected, drop off of scaling after 4 threads due to availability of only 4 physical cores.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Shape 3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Patterns</a:t>
            </a:r>
          </a:p>
        </p:txBody>
      </p:sp>
      <p:pic>
        <p:nvPicPr>
          <p:cNvPr id="338" name="Shape 338"/>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339" name="Shape 339"/>
          <p:cNvSpPr/>
          <p:nvPr/>
        </p:nvSpPr>
        <p:spPr>
          <a:xfrm>
            <a:off x="1534750" y="1631550"/>
            <a:ext cx="7812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0" name="Shape 340"/>
          <p:cNvSpPr/>
          <p:nvPr/>
        </p:nvSpPr>
        <p:spPr>
          <a:xfrm>
            <a:off x="1534750" y="2392325"/>
            <a:ext cx="14379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1" name="Shape 341"/>
          <p:cNvSpPr/>
          <p:nvPr/>
        </p:nvSpPr>
        <p:spPr>
          <a:xfrm>
            <a:off x="401002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2" name="Shape 342"/>
          <p:cNvSpPr/>
          <p:nvPr/>
        </p:nvSpPr>
        <p:spPr>
          <a:xfrm>
            <a:off x="1950175" y="3332525"/>
            <a:ext cx="843000" cy="2211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3" name="Shape 343"/>
          <p:cNvSpPr/>
          <p:nvPr/>
        </p:nvSpPr>
        <p:spPr>
          <a:xfrm>
            <a:off x="3180850" y="4238500"/>
            <a:ext cx="7812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4" name="Shape 344"/>
          <p:cNvSpPr/>
          <p:nvPr/>
        </p:nvSpPr>
        <p:spPr>
          <a:xfrm>
            <a:off x="5275875" y="4625950"/>
            <a:ext cx="642000" cy="1515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graphicFrame>
        <p:nvGraphicFramePr>
          <p:cNvPr id="349" name="Shape 349"/>
          <p:cNvGraphicFramePr/>
          <p:nvPr/>
        </p:nvGraphicFramePr>
        <p:xfrm>
          <a:off x="514675" y="1901000"/>
          <a:ext cx="3062800" cy="3169680"/>
        </p:xfrm>
        <a:graphic>
          <a:graphicData uri="http://schemas.openxmlformats.org/drawingml/2006/table">
            <a:tbl>
              <a:tblPr>
                <a:noFill/>
                <a:tableStyleId>{BEADD1A7-4812-48E9-A617-3C7019620F76}</a:tableStyleId>
              </a:tblPr>
              <a:tblGrid>
                <a:gridCol w="382850"/>
                <a:gridCol w="382850"/>
                <a:gridCol w="382850"/>
                <a:gridCol w="382850"/>
                <a:gridCol w="382850"/>
                <a:gridCol w="382850"/>
                <a:gridCol w="382850"/>
                <a:gridCol w="382850"/>
              </a:tblGrid>
              <a:tr h="289750">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rt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r h="289750">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c>
                  <a:txBody>
                    <a:bodyPr/>
                    <a:lstStyle/>
                    <a:p>
                      <a:pPr lvl="0">
                        <a:spcBef>
                          <a:spcPts val="0"/>
                        </a:spcBef>
                        <a:buNone/>
                      </a:pPr>
                      <a:endParaRPr/>
                    </a:p>
                  </a:txBody>
                  <a:tcPr marL="91425" marR="91425" marT="91425" marB="91425"/>
                </a:tc>
              </a:tr>
            </a:tbl>
          </a:graphicData>
        </a:graphic>
      </p:graphicFrame>
      <p:sp>
        <p:nvSpPr>
          <p:cNvPr id="350" name="Shape 350"/>
          <p:cNvSpPr/>
          <p:nvPr/>
        </p:nvSpPr>
        <p:spPr>
          <a:xfrm>
            <a:off x="3956625" y="924000"/>
            <a:ext cx="857400" cy="7443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1" name="Shape 351"/>
          <p:cNvSpPr/>
          <p:nvPr/>
        </p:nvSpPr>
        <p:spPr>
          <a:xfrm>
            <a:off x="4192275" y="1890050"/>
            <a:ext cx="386100" cy="10269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2" name="Shape 352"/>
          <p:cNvSpPr/>
          <p:nvPr/>
        </p:nvSpPr>
        <p:spPr>
          <a:xfrm>
            <a:off x="3999175" y="3261175"/>
            <a:ext cx="1149300" cy="461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3" name="Shape 353"/>
          <p:cNvSpPr/>
          <p:nvPr/>
        </p:nvSpPr>
        <p:spPr>
          <a:xfrm>
            <a:off x="4121625" y="4110000"/>
            <a:ext cx="527400" cy="572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cxnSp>
        <p:nvCxnSpPr>
          <p:cNvPr id="354" name="Shape 354"/>
          <p:cNvCxnSpPr>
            <a:stCxn id="350" idx="1"/>
          </p:cNvCxnSpPr>
          <p:nvPr/>
        </p:nvCxnSpPr>
        <p:spPr>
          <a:xfrm flipH="1">
            <a:off x="683325" y="1296150"/>
            <a:ext cx="3273300" cy="777000"/>
          </a:xfrm>
          <a:prstGeom prst="straightConnector1">
            <a:avLst/>
          </a:prstGeom>
          <a:noFill/>
          <a:ln w="9525" cap="flat" cmpd="sng">
            <a:solidFill>
              <a:schemeClr val="dk2"/>
            </a:solidFill>
            <a:prstDash val="solid"/>
            <a:round/>
            <a:headEnd type="none" w="lg" len="lg"/>
            <a:tailEnd type="none" w="lg" len="lg"/>
          </a:ln>
        </p:spPr>
      </p:cxnSp>
      <p:cxnSp>
        <p:nvCxnSpPr>
          <p:cNvPr id="355" name="Shape 355"/>
          <p:cNvCxnSpPr>
            <a:stCxn id="351" idx="1"/>
          </p:cNvCxnSpPr>
          <p:nvPr/>
        </p:nvCxnSpPr>
        <p:spPr>
          <a:xfrm rot="10800000">
            <a:off x="702075" y="2082800"/>
            <a:ext cx="3490200" cy="320700"/>
          </a:xfrm>
          <a:prstGeom prst="straightConnector1">
            <a:avLst/>
          </a:prstGeom>
          <a:noFill/>
          <a:ln w="9525" cap="flat" cmpd="sng">
            <a:solidFill>
              <a:schemeClr val="dk2"/>
            </a:solidFill>
            <a:prstDash val="solid"/>
            <a:round/>
            <a:headEnd type="none" w="lg" len="lg"/>
            <a:tailEnd type="none" w="lg" len="lg"/>
          </a:ln>
        </p:spPr>
      </p:cxnSp>
      <p:cxnSp>
        <p:nvCxnSpPr>
          <p:cNvPr id="356" name="Shape 356"/>
          <p:cNvCxnSpPr>
            <a:stCxn id="350" idx="1"/>
          </p:cNvCxnSpPr>
          <p:nvPr/>
        </p:nvCxnSpPr>
        <p:spPr>
          <a:xfrm flipH="1">
            <a:off x="701925" y="1296150"/>
            <a:ext cx="3254700" cy="1182300"/>
          </a:xfrm>
          <a:prstGeom prst="straightConnector1">
            <a:avLst/>
          </a:prstGeom>
          <a:noFill/>
          <a:ln w="9525" cap="flat" cmpd="sng">
            <a:solidFill>
              <a:srgbClr val="FF9900"/>
            </a:solidFill>
            <a:prstDash val="solid"/>
            <a:round/>
            <a:headEnd type="none" w="lg" len="lg"/>
            <a:tailEnd type="none" w="lg" len="lg"/>
          </a:ln>
        </p:spPr>
      </p:cxnSp>
      <p:cxnSp>
        <p:nvCxnSpPr>
          <p:cNvPr id="357" name="Shape 357"/>
          <p:cNvCxnSpPr>
            <a:stCxn id="352" idx="1"/>
          </p:cNvCxnSpPr>
          <p:nvPr/>
        </p:nvCxnSpPr>
        <p:spPr>
          <a:xfrm rot="10800000">
            <a:off x="683275" y="2469025"/>
            <a:ext cx="3315900" cy="1023000"/>
          </a:xfrm>
          <a:prstGeom prst="straightConnector1">
            <a:avLst/>
          </a:prstGeom>
          <a:noFill/>
          <a:ln w="9525" cap="flat" cmpd="sng">
            <a:solidFill>
              <a:srgbClr val="FF9900"/>
            </a:solidFill>
            <a:prstDash val="solid"/>
            <a:round/>
            <a:headEnd type="none" w="lg" len="lg"/>
            <a:tailEnd type="none" w="lg" len="lg"/>
          </a:ln>
        </p:spPr>
      </p:cxnSp>
      <p:cxnSp>
        <p:nvCxnSpPr>
          <p:cNvPr id="358" name="Shape 358"/>
          <p:cNvCxnSpPr>
            <a:stCxn id="350" idx="1"/>
          </p:cNvCxnSpPr>
          <p:nvPr/>
        </p:nvCxnSpPr>
        <p:spPr>
          <a:xfrm flipH="1">
            <a:off x="711524" y="1296150"/>
            <a:ext cx="3245100" cy="1549500"/>
          </a:xfrm>
          <a:prstGeom prst="straightConnector1">
            <a:avLst/>
          </a:prstGeom>
          <a:noFill/>
          <a:ln w="9525" cap="flat" cmpd="sng">
            <a:solidFill>
              <a:srgbClr val="E06666"/>
            </a:solidFill>
            <a:prstDash val="solid"/>
            <a:round/>
            <a:headEnd type="none" w="lg" len="lg"/>
            <a:tailEnd type="none" w="lg" len="lg"/>
          </a:ln>
        </p:spPr>
      </p:cxnSp>
      <p:cxnSp>
        <p:nvCxnSpPr>
          <p:cNvPr id="359" name="Shape 359"/>
          <p:cNvCxnSpPr>
            <a:stCxn id="353" idx="1"/>
          </p:cNvCxnSpPr>
          <p:nvPr/>
        </p:nvCxnSpPr>
        <p:spPr>
          <a:xfrm rot="10800000">
            <a:off x="730425" y="2845650"/>
            <a:ext cx="3391200" cy="1550700"/>
          </a:xfrm>
          <a:prstGeom prst="straightConnector1">
            <a:avLst/>
          </a:prstGeom>
          <a:noFill/>
          <a:ln w="9525" cap="flat" cmpd="sng">
            <a:solidFill>
              <a:srgbClr val="E06666"/>
            </a:solidFill>
            <a:prstDash val="solid"/>
            <a:round/>
            <a:headEnd type="none" w="lg" len="lg"/>
            <a:tailEnd type="none" w="lg" len="lg"/>
          </a:ln>
        </p:spPr>
      </p:cxnSp>
      <p:cxnSp>
        <p:nvCxnSpPr>
          <p:cNvPr id="360" name="Shape 360"/>
          <p:cNvCxnSpPr>
            <a:stCxn id="351" idx="1"/>
          </p:cNvCxnSpPr>
          <p:nvPr/>
        </p:nvCxnSpPr>
        <p:spPr>
          <a:xfrm flipH="1">
            <a:off x="702075" y="2403500"/>
            <a:ext cx="3490200" cy="856800"/>
          </a:xfrm>
          <a:prstGeom prst="straightConnector1">
            <a:avLst/>
          </a:prstGeom>
          <a:noFill/>
          <a:ln w="9525" cap="flat" cmpd="sng">
            <a:solidFill>
              <a:srgbClr val="3D85C6"/>
            </a:solidFill>
            <a:prstDash val="solid"/>
            <a:round/>
            <a:headEnd type="none" w="lg" len="lg"/>
            <a:tailEnd type="none" w="lg" len="lg"/>
          </a:ln>
        </p:spPr>
      </p:cxnSp>
      <p:cxnSp>
        <p:nvCxnSpPr>
          <p:cNvPr id="361" name="Shape 361"/>
          <p:cNvCxnSpPr>
            <a:stCxn id="352" idx="1"/>
          </p:cNvCxnSpPr>
          <p:nvPr/>
        </p:nvCxnSpPr>
        <p:spPr>
          <a:xfrm rot="10800000">
            <a:off x="711475" y="3269725"/>
            <a:ext cx="3287700" cy="222300"/>
          </a:xfrm>
          <a:prstGeom prst="straightConnector1">
            <a:avLst/>
          </a:prstGeom>
          <a:noFill/>
          <a:ln w="9525" cap="flat" cmpd="sng">
            <a:solidFill>
              <a:srgbClr val="3D85C6"/>
            </a:solidFill>
            <a:prstDash val="solid"/>
            <a:round/>
            <a:headEnd type="none" w="lg" len="lg"/>
            <a:tailEnd type="none" w="lg" len="lg"/>
          </a:ln>
        </p:spPr>
      </p:cxnSp>
      <p:sp>
        <p:nvSpPr>
          <p:cNvPr id="362" name="Shape 36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Parallelization: GPU</a:t>
            </a:r>
          </a:p>
        </p:txBody>
      </p:sp>
      <p:sp>
        <p:nvSpPr>
          <p:cNvPr id="363" name="Shape 363"/>
          <p:cNvSpPr txBox="1">
            <a:spLocks noGrp="1"/>
          </p:cNvSpPr>
          <p:nvPr>
            <p:ph type="body" idx="1"/>
          </p:nvPr>
        </p:nvSpPr>
        <p:spPr>
          <a:xfrm>
            <a:off x="4933750" y="863550"/>
            <a:ext cx="4058400" cy="38646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600"/>
              </a:spcAft>
              <a:buClr>
                <a:schemeClr val="accent3"/>
              </a:buClr>
              <a:buSzPct val="100000"/>
              <a:buFont typeface="Arial"/>
              <a:buChar char="●"/>
            </a:pPr>
            <a:r>
              <a:rPr lang="en" sz="1600" dirty="0">
                <a:latin typeface="Arial"/>
                <a:ea typeface="Arial"/>
                <a:cs typeface="Arial"/>
                <a:sym typeface="Arial"/>
              </a:rPr>
              <a:t>Each work item calculates the IoU of only one pair of bounding boxes</a:t>
            </a:r>
          </a:p>
          <a:p>
            <a:pPr marL="457200" marR="0" lvl="0" indent="-228600" algn="l" rtl="0">
              <a:lnSpc>
                <a:spcPct val="115000"/>
              </a:lnSpc>
              <a:spcBef>
                <a:spcPts val="0"/>
              </a:spcBef>
              <a:spcAft>
                <a:spcPts val="600"/>
              </a:spcAft>
              <a:buFont typeface="Arial"/>
              <a:buChar char="●"/>
            </a:pPr>
            <a:r>
              <a:rPr lang="en" sz="1600" dirty="0">
                <a:latin typeface="Arial"/>
                <a:ea typeface="Arial"/>
                <a:cs typeface="Arial"/>
                <a:sym typeface="Arial"/>
              </a:rPr>
              <a:t>Discard process is omitted, it requires inter-workitem communication</a:t>
            </a:r>
          </a:p>
          <a:p>
            <a:pPr marL="457200" marR="0" lvl="0" indent="-228600" algn="l" rtl="0">
              <a:lnSpc>
                <a:spcPct val="115000"/>
              </a:lnSpc>
              <a:spcBef>
                <a:spcPts val="0"/>
              </a:spcBef>
              <a:spcAft>
                <a:spcPts val="600"/>
              </a:spcAft>
              <a:buFont typeface="Arial"/>
              <a:buChar char="●"/>
            </a:pPr>
            <a:r>
              <a:rPr lang="en" sz="1600" dirty="0">
                <a:latin typeface="Arial"/>
                <a:ea typeface="Arial"/>
                <a:cs typeface="Arial"/>
                <a:sym typeface="Arial"/>
              </a:rPr>
              <a:t>Result is slow because of overhead - has to:</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set up the kernel</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load data to the GPU</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copy result back to the host</a:t>
            </a:r>
          </a:p>
          <a:p>
            <a:pPr marL="914400" marR="0" lvl="1" indent="-228600" algn="l" rtl="0">
              <a:lnSpc>
                <a:spcPct val="115000"/>
              </a:lnSpc>
              <a:spcBef>
                <a:spcPts val="0"/>
              </a:spcBef>
              <a:spcAft>
                <a:spcPts val="600"/>
              </a:spcAft>
              <a:buFont typeface="Arial"/>
              <a:buChar char="○"/>
            </a:pPr>
            <a:r>
              <a:rPr lang="en" dirty="0">
                <a:latin typeface="Arial"/>
                <a:ea typeface="Arial"/>
                <a:cs typeface="Arial"/>
                <a:sym typeface="Arial"/>
              </a:rPr>
              <a:t>3x speedup (ignoring setup time)</a:t>
            </a:r>
          </a:p>
          <a:p>
            <a:pPr marL="457200" marR="0" lvl="0" indent="-228600" algn="l" rtl="0">
              <a:lnSpc>
                <a:spcPct val="115000"/>
              </a:lnSpc>
              <a:spcBef>
                <a:spcPts val="0"/>
              </a:spcBef>
              <a:spcAft>
                <a:spcPts val="600"/>
              </a:spcAft>
              <a:buFont typeface="Arial"/>
              <a:buChar char="●"/>
            </a:pPr>
            <a:r>
              <a:rPr lang="en" sz="1600" dirty="0">
                <a:latin typeface="Arial"/>
                <a:ea typeface="Arial"/>
                <a:cs typeface="Arial"/>
                <a:sym typeface="Arial"/>
              </a:rPr>
              <a:t>Results agree with the ICASSP paper. (See references)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Shape 36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Overview</a:t>
            </a:r>
          </a:p>
        </p:txBody>
      </p:sp>
      <p:sp>
        <p:nvSpPr>
          <p:cNvPr id="369" name="Shape 36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Font typeface="Arial"/>
              <a:buChar char="●"/>
            </a:pPr>
            <a:r>
              <a:rPr lang="en" sz="2000" dirty="0">
                <a:latin typeface="Arial"/>
                <a:ea typeface="Arial"/>
                <a:cs typeface="Arial"/>
                <a:sym typeface="Arial"/>
              </a:rPr>
              <a:t>Project Description</a:t>
            </a:r>
          </a:p>
          <a:p>
            <a:pPr marL="457200" lvl="0" indent="-228600" rtl="0">
              <a:spcBef>
                <a:spcPts val="0"/>
              </a:spcBef>
              <a:buFont typeface="Arial"/>
              <a:buChar char="●"/>
            </a:pPr>
            <a:r>
              <a:rPr lang="en" sz="2000" dirty="0">
                <a:latin typeface="Arial"/>
                <a:ea typeface="Arial"/>
                <a:cs typeface="Arial"/>
                <a:sym typeface="Arial"/>
              </a:rPr>
              <a:t>Algorithm</a:t>
            </a:r>
          </a:p>
          <a:p>
            <a:pPr marL="457200" lvl="0" indent="-228600" rtl="0">
              <a:spcBef>
                <a:spcPts val="0"/>
              </a:spcBef>
              <a:buFont typeface="Arial"/>
              <a:buChar char="●"/>
            </a:pPr>
            <a:r>
              <a:rPr lang="en" sz="2000" dirty="0">
                <a:latin typeface="Arial"/>
                <a:ea typeface="Arial"/>
                <a:cs typeface="Arial"/>
                <a:sym typeface="Arial"/>
              </a:rPr>
              <a:t>Naive Code</a:t>
            </a:r>
          </a:p>
          <a:p>
            <a:pPr marL="457200" lvl="0" indent="-228600" rtl="0">
              <a:spcBef>
                <a:spcPts val="0"/>
              </a:spcBef>
              <a:buFont typeface="Arial"/>
              <a:buChar char="●"/>
            </a:pPr>
            <a:r>
              <a:rPr lang="en" sz="2000" dirty="0">
                <a:latin typeface="Arial"/>
                <a:ea typeface="Arial"/>
                <a:cs typeface="Arial"/>
                <a:sym typeface="Arial"/>
              </a:rPr>
              <a:t>Parallelization</a:t>
            </a:r>
          </a:p>
          <a:p>
            <a:pPr marL="457200" lvl="0" indent="-228600" rtl="0">
              <a:spcBef>
                <a:spcPts val="0"/>
              </a:spcBef>
              <a:buFont typeface="Arial"/>
              <a:buChar char="●"/>
            </a:pPr>
            <a:r>
              <a:rPr lang="en" sz="2000" b="1" dirty="0">
                <a:latin typeface="Arial"/>
                <a:ea typeface="Arial"/>
                <a:cs typeface="Arial"/>
                <a:sym typeface="Arial"/>
              </a:rPr>
              <a:t>Results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Shape 37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latin typeface="Trebuchet MS"/>
                <a:ea typeface="Trebuchet MS"/>
                <a:cs typeface="Trebuchet MS"/>
                <a:sym typeface="Trebuchet MS"/>
              </a:rPr>
              <a:t>Results: Speedup (100 images, 15000 boxes/image)</a:t>
            </a:r>
          </a:p>
        </p:txBody>
      </p:sp>
      <p:graphicFrame>
        <p:nvGraphicFramePr>
          <p:cNvPr id="375" name="Shape 375"/>
          <p:cNvGraphicFramePr/>
          <p:nvPr/>
        </p:nvGraphicFramePr>
        <p:xfrm>
          <a:off x="476850" y="1348675"/>
          <a:ext cx="8190300" cy="3174995"/>
        </p:xfrm>
        <a:graphic>
          <a:graphicData uri="http://schemas.openxmlformats.org/drawingml/2006/table">
            <a:tbl>
              <a:tblPr>
                <a:noFill/>
                <a:tableStyleId>{BEADD1A7-4812-48E9-A617-3C7019620F76}</a:tableStyleId>
              </a:tblPr>
              <a:tblGrid>
                <a:gridCol w="1812525"/>
                <a:gridCol w="1444350"/>
                <a:gridCol w="2451175"/>
                <a:gridCol w="2482250"/>
              </a:tblGrid>
              <a:tr h="401525">
                <a:tc>
                  <a:txBody>
                    <a:bodyPr/>
                    <a:lstStyle/>
                    <a:p>
                      <a:pPr lvl="0">
                        <a:spcBef>
                          <a:spcPts val="0"/>
                        </a:spcBef>
                        <a:buNone/>
                      </a:pPr>
                      <a:r>
                        <a:rPr lang="en" b="1"/>
                        <a:t>Implementation</a:t>
                      </a:r>
                    </a:p>
                  </a:txBody>
                  <a:tcPr marL="91425" marR="91425" marT="91425" marB="91425">
                    <a:solidFill>
                      <a:srgbClr val="CFE2F3"/>
                    </a:solidFill>
                  </a:tcPr>
                </a:tc>
                <a:tc>
                  <a:txBody>
                    <a:bodyPr/>
                    <a:lstStyle/>
                    <a:p>
                      <a:pPr lvl="0">
                        <a:spcBef>
                          <a:spcPts val="0"/>
                        </a:spcBef>
                        <a:buNone/>
                      </a:pPr>
                      <a:r>
                        <a:rPr lang="en" b="1"/>
                        <a:t>Total Time (s)</a:t>
                      </a:r>
                    </a:p>
                  </a:txBody>
                  <a:tcPr marL="91425" marR="91425" marT="91425" marB="91425">
                    <a:solidFill>
                      <a:srgbClr val="CFE2F3"/>
                    </a:solidFill>
                  </a:tcPr>
                </a:tc>
                <a:tc>
                  <a:txBody>
                    <a:bodyPr/>
                    <a:lstStyle/>
                    <a:p>
                      <a:pPr lvl="0" rtl="0">
                        <a:spcBef>
                          <a:spcPts val="0"/>
                        </a:spcBef>
                        <a:buNone/>
                      </a:pPr>
                      <a:r>
                        <a:rPr lang="en" b="1"/>
                        <a:t>Speedup (x serial C)</a:t>
                      </a:r>
                    </a:p>
                  </a:txBody>
                  <a:tcPr marL="91425" marR="91425" marT="91425" marB="91425">
                    <a:solidFill>
                      <a:srgbClr val="CFE2F3"/>
                    </a:solidFill>
                  </a:tcPr>
                </a:tc>
                <a:tc>
                  <a:txBody>
                    <a:bodyPr/>
                    <a:lstStyle/>
                    <a:p>
                      <a:pPr lvl="0" rtl="0">
                        <a:spcBef>
                          <a:spcPts val="0"/>
                        </a:spcBef>
                        <a:buNone/>
                      </a:pPr>
                      <a:r>
                        <a:rPr lang="en" b="1"/>
                        <a:t>Speedup (x serial Python)</a:t>
                      </a:r>
                    </a:p>
                  </a:txBody>
                  <a:tcPr marL="91425" marR="91425" marT="91425" marB="91425">
                    <a:solidFill>
                      <a:srgbClr val="CFE2F3"/>
                    </a:solidFill>
                  </a:tcPr>
                </a:tc>
              </a:tr>
              <a:tr h="386100">
                <a:tc>
                  <a:txBody>
                    <a:bodyPr/>
                    <a:lstStyle/>
                    <a:p>
                      <a:pPr lvl="0">
                        <a:spcBef>
                          <a:spcPts val="0"/>
                        </a:spcBef>
                        <a:buNone/>
                      </a:pPr>
                      <a:r>
                        <a:rPr lang="en"/>
                        <a:t>Serial Python</a:t>
                      </a:r>
                    </a:p>
                  </a:txBody>
                  <a:tcPr marL="91425" marR="91425" marT="91425" marB="91425"/>
                </a:tc>
                <a:tc>
                  <a:txBody>
                    <a:bodyPr/>
                    <a:lstStyle/>
                    <a:p>
                      <a:pPr lvl="0" rtl="0">
                        <a:spcBef>
                          <a:spcPts val="0"/>
                        </a:spcBef>
                        <a:buNone/>
                      </a:pPr>
                      <a:r>
                        <a:rPr lang="en"/>
                        <a:t>553.949</a:t>
                      </a:r>
                    </a:p>
                  </a:txBody>
                  <a:tcPr marL="91425" marR="91425" marT="91425" marB="91425"/>
                </a:tc>
                <a:tc>
                  <a:txBody>
                    <a:bodyPr/>
                    <a:lstStyle/>
                    <a:p>
                      <a:pPr lvl="0" rtl="0">
                        <a:spcBef>
                          <a:spcPts val="0"/>
                        </a:spcBef>
                        <a:buNone/>
                      </a:pPr>
                      <a:r>
                        <a:rPr lang="en"/>
                        <a:t>0.008</a:t>
                      </a:r>
                    </a:p>
                  </a:txBody>
                  <a:tcPr marL="91425" marR="91425" marT="91425" marB="91425"/>
                </a:tc>
                <a:tc>
                  <a:txBody>
                    <a:bodyPr/>
                    <a:lstStyle/>
                    <a:p>
                      <a:pPr lvl="0" rtl="0">
                        <a:spcBef>
                          <a:spcPts val="0"/>
                        </a:spcBef>
                        <a:buNone/>
                      </a:pPr>
                      <a:r>
                        <a:rPr lang="en"/>
                        <a:t>1.000</a:t>
                      </a:r>
                    </a:p>
                  </a:txBody>
                  <a:tcPr marL="91425" marR="91425" marT="91425" marB="91425"/>
                </a:tc>
              </a:tr>
              <a:tr h="386100">
                <a:tc>
                  <a:txBody>
                    <a:bodyPr/>
                    <a:lstStyle/>
                    <a:p>
                      <a:pPr lvl="0">
                        <a:spcBef>
                          <a:spcPts val="0"/>
                        </a:spcBef>
                        <a:buNone/>
                      </a:pPr>
                      <a:r>
                        <a:rPr lang="en"/>
                        <a:t>Serial C</a:t>
                      </a:r>
                    </a:p>
                  </a:txBody>
                  <a:tcPr marL="91425" marR="91425" marT="91425" marB="91425"/>
                </a:tc>
                <a:tc>
                  <a:txBody>
                    <a:bodyPr/>
                    <a:lstStyle/>
                    <a:p>
                      <a:pPr lvl="0" rtl="0">
                        <a:spcBef>
                          <a:spcPts val="0"/>
                        </a:spcBef>
                        <a:buNone/>
                      </a:pPr>
                      <a:r>
                        <a:rPr lang="en"/>
                        <a:t>4.446</a:t>
                      </a:r>
                    </a:p>
                  </a:txBody>
                  <a:tcPr marL="91425" marR="91425" marT="91425" marB="91425"/>
                </a:tc>
                <a:tc>
                  <a:txBody>
                    <a:bodyPr/>
                    <a:lstStyle/>
                    <a:p>
                      <a:pPr lvl="0" rtl="0">
                        <a:spcBef>
                          <a:spcPts val="0"/>
                        </a:spcBef>
                        <a:buNone/>
                      </a:pPr>
                      <a:r>
                        <a:rPr lang="en"/>
                        <a:t>1.000</a:t>
                      </a:r>
                    </a:p>
                  </a:txBody>
                  <a:tcPr marL="91425" marR="91425" marT="91425" marB="91425"/>
                </a:tc>
                <a:tc>
                  <a:txBody>
                    <a:bodyPr/>
                    <a:lstStyle/>
                    <a:p>
                      <a:pPr lvl="0" rtl="0">
                        <a:spcBef>
                          <a:spcPts val="0"/>
                        </a:spcBef>
                        <a:buNone/>
                      </a:pPr>
                      <a:r>
                        <a:rPr lang="en"/>
                        <a:t>124.6</a:t>
                      </a:r>
                    </a:p>
                  </a:txBody>
                  <a:tcPr marL="91425" marR="91425" marT="91425" marB="91425"/>
                </a:tc>
              </a:tr>
              <a:tr h="396200">
                <a:tc>
                  <a:txBody>
                    <a:bodyPr/>
                    <a:lstStyle/>
                    <a:p>
                      <a:pPr lvl="0" rtl="0">
                        <a:spcBef>
                          <a:spcPts val="0"/>
                        </a:spcBef>
                        <a:buNone/>
                      </a:pPr>
                      <a:r>
                        <a:rPr lang="en"/>
                        <a:t>OMP</a:t>
                      </a:r>
                    </a:p>
                  </a:txBody>
                  <a:tcPr marL="91425" marR="91425" marT="91425" marB="91425"/>
                </a:tc>
                <a:tc>
                  <a:txBody>
                    <a:bodyPr/>
                    <a:lstStyle/>
                    <a:p>
                      <a:pPr lvl="0" rtl="0">
                        <a:spcBef>
                          <a:spcPts val="0"/>
                        </a:spcBef>
                        <a:buNone/>
                      </a:pPr>
                      <a:r>
                        <a:rPr lang="en"/>
                        <a:t>1.987</a:t>
                      </a:r>
                    </a:p>
                  </a:txBody>
                  <a:tcPr marL="91425" marR="91425" marT="91425" marB="91425"/>
                </a:tc>
                <a:tc>
                  <a:txBody>
                    <a:bodyPr/>
                    <a:lstStyle/>
                    <a:p>
                      <a:pPr lvl="0" rtl="0">
                        <a:spcBef>
                          <a:spcPts val="0"/>
                        </a:spcBef>
                        <a:buNone/>
                      </a:pPr>
                      <a:r>
                        <a:rPr lang="en"/>
                        <a:t>2.237</a:t>
                      </a:r>
                    </a:p>
                  </a:txBody>
                  <a:tcPr marL="91425" marR="91425" marT="91425" marB="91425"/>
                </a:tc>
                <a:tc>
                  <a:txBody>
                    <a:bodyPr/>
                    <a:lstStyle/>
                    <a:p>
                      <a:pPr lvl="0" rtl="0">
                        <a:spcBef>
                          <a:spcPts val="0"/>
                        </a:spcBef>
                        <a:buNone/>
                      </a:pPr>
                      <a:r>
                        <a:rPr lang="en"/>
                        <a:t>278.7</a:t>
                      </a:r>
                    </a:p>
                  </a:txBody>
                  <a:tcPr marL="91425" marR="91425" marT="91425" marB="91425"/>
                </a:tc>
              </a:tr>
              <a:tr h="396200">
                <a:tc>
                  <a:txBody>
                    <a:bodyPr/>
                    <a:lstStyle/>
                    <a:p>
                      <a:pPr lvl="0" rtl="0">
                        <a:spcBef>
                          <a:spcPts val="0"/>
                        </a:spcBef>
                        <a:buNone/>
                      </a:pPr>
                      <a:r>
                        <a:rPr lang="en"/>
                        <a:t>OMP Unordered</a:t>
                      </a:r>
                    </a:p>
                  </a:txBody>
                  <a:tcPr marL="91425" marR="91425" marT="91425" marB="91425"/>
                </a:tc>
                <a:tc>
                  <a:txBody>
                    <a:bodyPr/>
                    <a:lstStyle/>
                    <a:p>
                      <a:pPr lvl="0" rtl="0">
                        <a:spcBef>
                          <a:spcPts val="0"/>
                        </a:spcBef>
                        <a:buNone/>
                      </a:pPr>
                      <a:r>
                        <a:rPr lang="en"/>
                        <a:t>0.618</a:t>
                      </a:r>
                    </a:p>
                  </a:txBody>
                  <a:tcPr marL="91425" marR="91425" marT="91425" marB="91425"/>
                </a:tc>
                <a:tc>
                  <a:txBody>
                    <a:bodyPr/>
                    <a:lstStyle/>
                    <a:p>
                      <a:pPr lvl="0" rtl="0">
                        <a:spcBef>
                          <a:spcPts val="0"/>
                        </a:spcBef>
                        <a:buNone/>
                      </a:pPr>
                      <a:r>
                        <a:rPr lang="en"/>
                        <a:t>7.196</a:t>
                      </a:r>
                    </a:p>
                  </a:txBody>
                  <a:tcPr marL="91425" marR="91425" marT="91425" marB="91425"/>
                </a:tc>
                <a:tc>
                  <a:txBody>
                    <a:bodyPr/>
                    <a:lstStyle/>
                    <a:p>
                      <a:pPr lvl="0" rtl="0">
                        <a:spcBef>
                          <a:spcPts val="0"/>
                        </a:spcBef>
                        <a:buNone/>
                      </a:pPr>
                      <a:r>
                        <a:rPr lang="en"/>
                        <a:t>896.6</a:t>
                      </a:r>
                    </a:p>
                  </a:txBody>
                  <a:tcPr marL="91425" marR="91425" marT="91425" marB="91425"/>
                </a:tc>
              </a:tr>
              <a:tr h="396200">
                <a:tc>
                  <a:txBody>
                    <a:bodyPr/>
                    <a:lstStyle/>
                    <a:p>
                      <a:pPr lvl="0" rtl="0">
                        <a:spcBef>
                          <a:spcPts val="0"/>
                        </a:spcBef>
                        <a:buNone/>
                      </a:pPr>
                      <a:r>
                        <a:rPr lang="en"/>
                        <a:t>OMP Alternate</a:t>
                      </a:r>
                    </a:p>
                  </a:txBody>
                  <a:tcPr marL="91425" marR="91425" marT="91425" marB="91425"/>
                </a:tc>
                <a:tc>
                  <a:txBody>
                    <a:bodyPr/>
                    <a:lstStyle/>
                    <a:p>
                      <a:pPr lvl="0" rtl="0">
                        <a:spcBef>
                          <a:spcPts val="0"/>
                        </a:spcBef>
                        <a:buNone/>
                      </a:pPr>
                      <a:r>
                        <a:rPr lang="en"/>
                        <a:t>14.852</a:t>
                      </a:r>
                    </a:p>
                  </a:txBody>
                  <a:tcPr marL="91425" marR="91425" marT="91425" marB="91425"/>
                </a:tc>
                <a:tc>
                  <a:txBody>
                    <a:bodyPr/>
                    <a:lstStyle/>
                    <a:p>
                      <a:pPr lvl="0" rtl="0">
                        <a:spcBef>
                          <a:spcPts val="0"/>
                        </a:spcBef>
                        <a:buNone/>
                      </a:pPr>
                      <a:r>
                        <a:rPr lang="en"/>
                        <a:t>0.299</a:t>
                      </a:r>
                    </a:p>
                  </a:txBody>
                  <a:tcPr marL="91425" marR="91425" marT="91425" marB="91425"/>
                </a:tc>
                <a:tc>
                  <a:txBody>
                    <a:bodyPr/>
                    <a:lstStyle/>
                    <a:p>
                      <a:pPr lvl="0" rtl="0">
                        <a:spcBef>
                          <a:spcPts val="0"/>
                        </a:spcBef>
                        <a:buNone/>
                      </a:pPr>
                      <a:r>
                        <a:rPr lang="en"/>
                        <a:t>37.30</a:t>
                      </a:r>
                    </a:p>
                  </a:txBody>
                  <a:tcPr marL="91425" marR="91425" marT="91425" marB="91425"/>
                </a:tc>
              </a:tr>
              <a:tr h="396200">
                <a:tc>
                  <a:txBody>
                    <a:bodyPr/>
                    <a:lstStyle/>
                    <a:p>
                      <a:pPr lvl="0" rtl="0">
                        <a:spcBef>
                          <a:spcPts val="0"/>
                        </a:spcBef>
                        <a:buNone/>
                      </a:pPr>
                      <a:r>
                        <a:rPr lang="en"/>
                        <a:t>SIMD + OMP</a:t>
                      </a:r>
                    </a:p>
                  </a:txBody>
                  <a:tcPr marL="91425" marR="91425" marT="91425" marB="91425"/>
                </a:tc>
                <a:tc>
                  <a:txBody>
                    <a:bodyPr/>
                    <a:lstStyle/>
                    <a:p>
                      <a:pPr lvl="0" rtl="0">
                        <a:spcBef>
                          <a:spcPts val="0"/>
                        </a:spcBef>
                        <a:buNone/>
                      </a:pPr>
                      <a:r>
                        <a:rPr lang="en"/>
                        <a:t>0.472</a:t>
                      </a:r>
                    </a:p>
                  </a:txBody>
                  <a:tcPr marL="91425" marR="91425" marT="91425" marB="91425"/>
                </a:tc>
                <a:tc>
                  <a:txBody>
                    <a:bodyPr/>
                    <a:lstStyle/>
                    <a:p>
                      <a:pPr lvl="0" rtl="0">
                        <a:spcBef>
                          <a:spcPts val="0"/>
                        </a:spcBef>
                        <a:buNone/>
                      </a:pPr>
                      <a:r>
                        <a:rPr lang="en"/>
                        <a:t>9.414</a:t>
                      </a:r>
                    </a:p>
                  </a:txBody>
                  <a:tcPr marL="91425" marR="91425" marT="91425" marB="91425"/>
                </a:tc>
                <a:tc>
                  <a:txBody>
                    <a:bodyPr/>
                    <a:lstStyle/>
                    <a:p>
                      <a:pPr lvl="0" rtl="0">
                        <a:spcBef>
                          <a:spcPts val="0"/>
                        </a:spcBef>
                        <a:buNone/>
                      </a:pPr>
                      <a:r>
                        <a:rPr lang="en"/>
                        <a:t>1173</a:t>
                      </a:r>
                    </a:p>
                  </a:txBody>
                  <a:tcPr marL="91425" marR="91425" marT="91425" marB="91425"/>
                </a:tc>
              </a:tr>
              <a:tr h="396200">
                <a:tc>
                  <a:txBody>
                    <a:bodyPr/>
                    <a:lstStyle/>
                    <a:p>
                      <a:pPr lvl="0" rtl="0">
                        <a:spcBef>
                          <a:spcPts val="0"/>
                        </a:spcBef>
                        <a:buNone/>
                      </a:pPr>
                      <a:r>
                        <a:rPr lang="en"/>
                        <a:t>GPU</a:t>
                      </a:r>
                    </a:p>
                  </a:txBody>
                  <a:tcPr marL="91425" marR="91425" marT="91425" marB="91425"/>
                </a:tc>
                <a:tc>
                  <a:txBody>
                    <a:bodyPr/>
                    <a:lstStyle/>
                    <a:p>
                      <a:pPr lvl="0" rtl="0">
                        <a:spcBef>
                          <a:spcPts val="0"/>
                        </a:spcBef>
                        <a:buNone/>
                      </a:pPr>
                      <a:r>
                        <a:rPr lang="en"/>
                        <a:t>1.397</a:t>
                      </a:r>
                    </a:p>
                  </a:txBody>
                  <a:tcPr marL="91425" marR="91425" marT="91425" marB="91425"/>
                </a:tc>
                <a:tc>
                  <a:txBody>
                    <a:bodyPr/>
                    <a:lstStyle/>
                    <a:p>
                      <a:pPr lvl="0" rtl="0">
                        <a:spcBef>
                          <a:spcPts val="0"/>
                        </a:spcBef>
                        <a:buNone/>
                      </a:pPr>
                      <a:r>
                        <a:rPr lang="en"/>
                        <a:t>3.182</a:t>
                      </a:r>
                    </a:p>
                  </a:txBody>
                  <a:tcPr marL="91425" marR="91425" marT="91425" marB="91425"/>
                </a:tc>
                <a:tc>
                  <a:txBody>
                    <a:bodyPr/>
                    <a:lstStyle/>
                    <a:p>
                      <a:pPr lvl="0" rtl="0">
                        <a:spcBef>
                          <a:spcPts val="0"/>
                        </a:spcBef>
                        <a:buNone/>
                      </a:pPr>
                      <a:r>
                        <a:rPr lang="en"/>
                        <a:t>396.5</a:t>
                      </a:r>
                    </a:p>
                  </a:txBody>
                  <a:tcPr marL="91425" marR="91425" marT="91425" marB="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pic>
        <p:nvPicPr>
          <p:cNvPr id="380" name="Shape 380" title="Chart"/>
          <p:cNvPicPr preferRelativeResize="0"/>
          <p:nvPr/>
        </p:nvPicPr>
        <p:blipFill rotWithShape="1">
          <a:blip r:embed="rId3">
            <a:alphaModFix/>
          </a:blip>
          <a:srcRect l="5585" t="17643" r="11412" b="2414"/>
          <a:stretch/>
        </p:blipFill>
        <p:spPr>
          <a:xfrm>
            <a:off x="701375" y="935175"/>
            <a:ext cx="7233925" cy="4043299"/>
          </a:xfrm>
          <a:prstGeom prst="rect">
            <a:avLst/>
          </a:prstGeom>
          <a:noFill/>
          <a:ln>
            <a:noFill/>
          </a:ln>
        </p:spPr>
      </p:pic>
      <p:sp>
        <p:nvSpPr>
          <p:cNvPr id="381" name="Shape 38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Results: Multiplicative Speedup over Python</a:t>
            </a:r>
          </a:p>
          <a:p>
            <a:pPr lvl="0" rtl="0">
              <a:spcBef>
                <a:spcPts val="0"/>
              </a:spcBef>
              <a:buNone/>
            </a:pPr>
            <a:endParaRPr>
              <a:latin typeface="Trebuchet MS"/>
              <a:ea typeface="Trebuchet MS"/>
              <a:cs typeface="Trebuchet MS"/>
              <a:sym typeface="Trebuchet M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pic>
        <p:nvPicPr>
          <p:cNvPr id="386" name="Shape 386" title="Chart"/>
          <p:cNvPicPr preferRelativeResize="0"/>
          <p:nvPr/>
        </p:nvPicPr>
        <p:blipFill rotWithShape="1">
          <a:blip r:embed="rId3">
            <a:alphaModFix/>
          </a:blip>
          <a:srcRect l="6045" t="17117" r="8206" b="3743"/>
          <a:stretch/>
        </p:blipFill>
        <p:spPr>
          <a:xfrm>
            <a:off x="585525" y="880175"/>
            <a:ext cx="7776101" cy="4070800"/>
          </a:xfrm>
          <a:prstGeom prst="rect">
            <a:avLst/>
          </a:prstGeom>
          <a:noFill/>
          <a:ln>
            <a:noFill/>
          </a:ln>
        </p:spPr>
      </p:pic>
      <p:sp>
        <p:nvSpPr>
          <p:cNvPr id="387" name="Shape 3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Results: Multiplicative Speedup over C</a:t>
            </a:r>
          </a:p>
          <a:p>
            <a:pPr lvl="0" rtl="0">
              <a:spcBef>
                <a:spcPts val="0"/>
              </a:spcBef>
              <a:buNone/>
            </a:pPr>
            <a:endParaRPr>
              <a:latin typeface="Trebuchet MS"/>
              <a:ea typeface="Trebuchet MS"/>
              <a:cs typeface="Trebuchet MS"/>
              <a:sym typeface="Trebuchet M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Shape 39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Roofline Analysis</a:t>
            </a:r>
          </a:p>
          <a:p>
            <a:pPr lvl="0" rtl="0">
              <a:spcBef>
                <a:spcPts val="0"/>
              </a:spcBef>
              <a:buNone/>
            </a:pPr>
            <a:endParaRPr>
              <a:latin typeface="Trebuchet MS"/>
              <a:ea typeface="Trebuchet MS"/>
              <a:cs typeface="Trebuchet MS"/>
              <a:sym typeface="Trebuchet MS"/>
            </a:endParaRPr>
          </a:p>
        </p:txBody>
      </p:sp>
      <p:pic>
        <p:nvPicPr>
          <p:cNvPr id="393" name="Shape 393" descr="figure_1.png"/>
          <p:cNvPicPr preferRelativeResize="0"/>
          <p:nvPr/>
        </p:nvPicPr>
        <p:blipFill rotWithShape="1">
          <a:blip r:embed="rId3">
            <a:alphaModFix/>
          </a:blip>
          <a:srcRect l="4333" t="6323" r="5389"/>
          <a:stretch/>
        </p:blipFill>
        <p:spPr>
          <a:xfrm>
            <a:off x="4072055" y="1017725"/>
            <a:ext cx="4990943" cy="3883975"/>
          </a:xfrm>
          <a:prstGeom prst="rect">
            <a:avLst/>
          </a:prstGeom>
          <a:noFill/>
          <a:ln>
            <a:noFill/>
          </a:ln>
        </p:spPr>
      </p:pic>
      <p:sp>
        <p:nvSpPr>
          <p:cNvPr id="394" name="Shape 394"/>
          <p:cNvSpPr txBox="1"/>
          <p:nvPr/>
        </p:nvSpPr>
        <p:spPr>
          <a:xfrm>
            <a:off x="4730700" y="1269437"/>
            <a:ext cx="1377000" cy="215100"/>
          </a:xfrm>
          <a:prstGeom prst="rect">
            <a:avLst/>
          </a:prstGeom>
          <a:noFill/>
          <a:ln>
            <a:noFill/>
          </a:ln>
        </p:spPr>
        <p:txBody>
          <a:bodyPr lIns="91425" tIns="91425" rIns="91425" bIns="91425" anchor="t" anchorCtr="0">
            <a:noAutofit/>
          </a:bodyPr>
          <a:lstStyle/>
          <a:p>
            <a:pPr lvl="0">
              <a:spcBef>
                <a:spcPts val="0"/>
              </a:spcBef>
              <a:buNone/>
            </a:pPr>
            <a:r>
              <a:rPr lang="en"/>
              <a:t>Peak Flops</a:t>
            </a:r>
          </a:p>
        </p:txBody>
      </p:sp>
      <p:sp>
        <p:nvSpPr>
          <p:cNvPr id="395" name="Shape 395"/>
          <p:cNvSpPr txBox="1"/>
          <p:nvPr/>
        </p:nvSpPr>
        <p:spPr>
          <a:xfrm rot="-2514557">
            <a:off x="4834917" y="2635759"/>
            <a:ext cx="1377042" cy="215206"/>
          </a:xfrm>
          <a:prstGeom prst="rect">
            <a:avLst/>
          </a:prstGeom>
          <a:noFill/>
          <a:ln>
            <a:noFill/>
          </a:ln>
        </p:spPr>
        <p:txBody>
          <a:bodyPr lIns="91425" tIns="91425" rIns="91425" bIns="91425" anchor="t" anchorCtr="0">
            <a:noAutofit/>
          </a:bodyPr>
          <a:lstStyle/>
          <a:p>
            <a:pPr lvl="0" rtl="0">
              <a:spcBef>
                <a:spcPts val="0"/>
              </a:spcBef>
              <a:buNone/>
            </a:pPr>
            <a:r>
              <a:rPr lang="en"/>
              <a:t>L2 Cache</a:t>
            </a:r>
          </a:p>
        </p:txBody>
      </p:sp>
      <p:sp>
        <p:nvSpPr>
          <p:cNvPr id="396" name="Shape 396"/>
          <p:cNvSpPr txBox="1"/>
          <p:nvPr/>
        </p:nvSpPr>
        <p:spPr>
          <a:xfrm rot="-749">
            <a:off x="6358049" y="2922268"/>
            <a:ext cx="1377000" cy="584699"/>
          </a:xfrm>
          <a:prstGeom prst="rect">
            <a:avLst/>
          </a:prstGeom>
          <a:noFill/>
          <a:ln>
            <a:noFill/>
          </a:ln>
        </p:spPr>
        <p:txBody>
          <a:bodyPr lIns="91425" tIns="91425" rIns="91425" bIns="91425" anchor="t" anchorCtr="0">
            <a:noAutofit/>
          </a:bodyPr>
          <a:lstStyle/>
          <a:p>
            <a:pPr lvl="0" rtl="0">
              <a:spcBef>
                <a:spcPts val="0"/>
              </a:spcBef>
              <a:buNone/>
            </a:pPr>
            <a:r>
              <a:rPr lang="en"/>
              <a:t>Arithmetic intensity</a:t>
            </a:r>
          </a:p>
        </p:txBody>
      </p:sp>
      <p:sp>
        <p:nvSpPr>
          <p:cNvPr id="397" name="Shape 397"/>
          <p:cNvSpPr txBox="1"/>
          <p:nvPr/>
        </p:nvSpPr>
        <p:spPr>
          <a:xfrm rot="-447">
            <a:off x="4619374" y="1736393"/>
            <a:ext cx="2308500" cy="215100"/>
          </a:xfrm>
          <a:prstGeom prst="rect">
            <a:avLst/>
          </a:prstGeom>
          <a:noFill/>
          <a:ln>
            <a:noFill/>
          </a:ln>
        </p:spPr>
        <p:txBody>
          <a:bodyPr lIns="91425" tIns="91425" rIns="91425" bIns="91425" anchor="t" anchorCtr="0">
            <a:noAutofit/>
          </a:bodyPr>
          <a:lstStyle/>
          <a:p>
            <a:pPr lvl="0" rtl="0">
              <a:spcBef>
                <a:spcPts val="0"/>
              </a:spcBef>
              <a:buNone/>
            </a:pPr>
            <a:r>
              <a:rPr lang="en" dirty="0"/>
              <a:t>CPU SIMD performance</a:t>
            </a:r>
          </a:p>
        </p:txBody>
      </p:sp>
      <p:sp>
        <p:nvSpPr>
          <p:cNvPr id="398" name="Shape 398"/>
          <p:cNvSpPr txBox="1"/>
          <p:nvPr/>
        </p:nvSpPr>
        <p:spPr>
          <a:xfrm>
            <a:off x="401275" y="1194675"/>
            <a:ext cx="2784600" cy="25626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399" name="Shape 399"/>
          <p:cNvSpPr txBox="1"/>
          <p:nvPr/>
        </p:nvSpPr>
        <p:spPr>
          <a:xfrm>
            <a:off x="449800" y="1194675"/>
            <a:ext cx="4046000" cy="3618900"/>
          </a:xfrm>
          <a:prstGeom prst="rect">
            <a:avLst/>
          </a:prstGeom>
          <a:noFill/>
          <a:ln>
            <a:noFill/>
          </a:ln>
        </p:spPr>
        <p:txBody>
          <a:bodyPr lIns="91425" tIns="91425" rIns="91425" bIns="91425" anchor="t" anchorCtr="0">
            <a:noAutofit/>
          </a:bodyPr>
          <a:lstStyle/>
          <a:p>
            <a:pPr marL="457200" lvl="0" indent="-342900" rtl="0">
              <a:lnSpc>
                <a:spcPct val="115000"/>
              </a:lnSpc>
              <a:spcBef>
                <a:spcPts val="0"/>
              </a:spcBef>
              <a:spcAft>
                <a:spcPts val="1600"/>
              </a:spcAft>
              <a:buClr>
                <a:schemeClr val="accent3"/>
              </a:buClr>
              <a:buSzPct val="100000"/>
              <a:buFont typeface="Arial"/>
              <a:buChar char="●"/>
            </a:pPr>
            <a:r>
              <a:rPr lang="en" sz="1600" dirty="0"/>
              <a:t>18% away from peak performance, given our algorithm</a:t>
            </a:r>
          </a:p>
          <a:p>
            <a:pPr marL="457200" lvl="0" indent="-342900" rtl="0">
              <a:lnSpc>
                <a:spcPct val="115000"/>
              </a:lnSpc>
              <a:spcBef>
                <a:spcPts val="0"/>
              </a:spcBef>
              <a:spcAft>
                <a:spcPts val="1600"/>
              </a:spcAft>
              <a:buClr>
                <a:schemeClr val="accent3"/>
              </a:buClr>
              <a:buSzPct val="100000"/>
              <a:buFont typeface="Arial"/>
              <a:buChar char="●"/>
            </a:pPr>
            <a:r>
              <a:rPr lang="en" sz="1600" dirty="0"/>
              <a:t>Arithmetic Intensity </a:t>
            </a:r>
            <a:r>
              <a:rPr lang="en" sz="1600" dirty="0" smtClean="0"/>
              <a:t/>
            </a:r>
            <a:br>
              <a:rPr lang="en" sz="1600" dirty="0" smtClean="0"/>
            </a:br>
            <a:r>
              <a:rPr lang="en" sz="1600" dirty="0" smtClean="0"/>
              <a:t>= </a:t>
            </a:r>
            <a:r>
              <a:rPr lang="en" sz="1600" dirty="0"/>
              <a:t>32/20 = 1.6 Flops/Byte</a:t>
            </a:r>
          </a:p>
          <a:p>
            <a:pPr marL="457200" lvl="0" indent="-342900" rtl="0">
              <a:lnSpc>
                <a:spcPct val="115000"/>
              </a:lnSpc>
              <a:spcBef>
                <a:spcPts val="0"/>
              </a:spcBef>
              <a:spcAft>
                <a:spcPts val="1600"/>
              </a:spcAft>
              <a:buClr>
                <a:schemeClr val="accent3"/>
              </a:buClr>
              <a:buSzPct val="100000"/>
              <a:buFont typeface="Arial"/>
              <a:buChar char="●"/>
            </a:pPr>
            <a:r>
              <a:rPr lang="en" sz="1600" dirty="0"/>
              <a:t>CPU SIMD Performance </a:t>
            </a:r>
            <a:r>
              <a:rPr lang="en" sz="1600" dirty="0" smtClean="0"/>
              <a:t/>
            </a:r>
            <a:br>
              <a:rPr lang="en" sz="1600" dirty="0" smtClean="0"/>
            </a:br>
            <a:r>
              <a:rPr lang="en" sz="1600" dirty="0" smtClean="0"/>
              <a:t>= </a:t>
            </a:r>
            <a:r>
              <a:rPr lang="en" sz="1600" dirty="0"/>
              <a:t>43.78 GFlops/s</a:t>
            </a:r>
          </a:p>
          <a:p>
            <a:pPr marL="457200" lvl="0" indent="-342900" rtl="0">
              <a:lnSpc>
                <a:spcPct val="115000"/>
              </a:lnSpc>
              <a:spcBef>
                <a:spcPts val="0"/>
              </a:spcBef>
              <a:spcAft>
                <a:spcPts val="1600"/>
              </a:spcAft>
              <a:buClr>
                <a:schemeClr val="accent3"/>
              </a:buClr>
              <a:buSzPct val="100000"/>
              <a:buFont typeface="Arial"/>
              <a:buChar char="●"/>
            </a:pPr>
            <a:r>
              <a:rPr lang="en" sz="1600" dirty="0"/>
              <a:t>Possible L3 Performance </a:t>
            </a:r>
            <a:r>
              <a:rPr lang="en" sz="1600" dirty="0" smtClean="0"/>
              <a:t/>
            </a:r>
            <a:br>
              <a:rPr lang="en" sz="1600" dirty="0" smtClean="0"/>
            </a:br>
            <a:r>
              <a:rPr lang="en" sz="1600" dirty="0" smtClean="0"/>
              <a:t>= </a:t>
            </a:r>
            <a:r>
              <a:rPr lang="en" sz="1600" dirty="0"/>
              <a:t>41.6 GFlops/s</a:t>
            </a:r>
          </a:p>
          <a:p>
            <a:pPr marL="457200" lvl="0" indent="-342900" rtl="0">
              <a:lnSpc>
                <a:spcPct val="115000"/>
              </a:lnSpc>
              <a:spcBef>
                <a:spcPts val="0"/>
              </a:spcBef>
              <a:spcAft>
                <a:spcPts val="1600"/>
              </a:spcAft>
              <a:buClr>
                <a:schemeClr val="accent3"/>
              </a:buClr>
              <a:buSzPct val="100000"/>
              <a:buFont typeface="Arial"/>
              <a:buChar char="●"/>
            </a:pPr>
            <a:r>
              <a:rPr lang="en" sz="1600" dirty="0"/>
              <a:t>Possible L2 Performance </a:t>
            </a:r>
            <a:r>
              <a:rPr lang="en" sz="1600" dirty="0" smtClean="0"/>
              <a:t/>
            </a:r>
            <a:br>
              <a:rPr lang="en" sz="1600" dirty="0" smtClean="0"/>
            </a:br>
            <a:r>
              <a:rPr lang="en" sz="1600" dirty="0" smtClean="0"/>
              <a:t>= </a:t>
            </a:r>
            <a:r>
              <a:rPr lang="en" sz="1600" dirty="0"/>
              <a:t>52.8 GFlops/s</a:t>
            </a:r>
          </a:p>
          <a:p>
            <a:pPr lvl="0">
              <a:spcBef>
                <a:spcPts val="0"/>
              </a:spcBef>
              <a:buNone/>
            </a:pPr>
            <a:endParaRPr sz="1600" dirty="0"/>
          </a:p>
        </p:txBody>
      </p:sp>
      <p:sp>
        <p:nvSpPr>
          <p:cNvPr id="400" name="Shape 400"/>
          <p:cNvSpPr txBox="1"/>
          <p:nvPr/>
        </p:nvSpPr>
        <p:spPr>
          <a:xfrm rot="-2596724">
            <a:off x="5105101" y="2882666"/>
            <a:ext cx="1377146" cy="284165"/>
          </a:xfrm>
          <a:prstGeom prst="rect">
            <a:avLst/>
          </a:prstGeom>
          <a:noFill/>
          <a:ln>
            <a:noFill/>
          </a:ln>
        </p:spPr>
        <p:txBody>
          <a:bodyPr lIns="91425" tIns="91425" rIns="91425" bIns="91425" anchor="t" anchorCtr="0">
            <a:noAutofit/>
          </a:bodyPr>
          <a:lstStyle/>
          <a:p>
            <a:pPr lvl="0">
              <a:spcBef>
                <a:spcPts val="0"/>
              </a:spcBef>
              <a:buNone/>
            </a:pPr>
            <a:r>
              <a:rPr lang="en"/>
              <a:t>L3 Cache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Shape 405"/>
          <p:cNvSpPr txBox="1">
            <a:spLocks noGrp="1"/>
          </p:cNvSpPr>
          <p:nvPr>
            <p:ph type="title"/>
          </p:nvPr>
        </p:nvSpPr>
        <p:spPr>
          <a:xfrm>
            <a:off x="311700" y="511350"/>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Results: Speedup</a:t>
            </a:r>
          </a:p>
          <a:p>
            <a:pPr lvl="0" rtl="0">
              <a:spcBef>
                <a:spcPts val="0"/>
              </a:spcBef>
              <a:buNone/>
            </a:pPr>
            <a:endParaRPr>
              <a:latin typeface="Trebuchet MS"/>
              <a:ea typeface="Trebuchet MS"/>
              <a:cs typeface="Trebuchet MS"/>
              <a:sym typeface="Trebuchet MS"/>
            </a:endParaRPr>
          </a:p>
        </p:txBody>
      </p:sp>
      <p:sp>
        <p:nvSpPr>
          <p:cNvPr id="406" name="Shape 406"/>
          <p:cNvSpPr txBox="1">
            <a:spLocks noGrp="1"/>
          </p:cNvSpPr>
          <p:nvPr>
            <p:ph type="body" idx="1"/>
          </p:nvPr>
        </p:nvSpPr>
        <p:spPr>
          <a:xfrm>
            <a:off x="311700" y="1152475"/>
            <a:ext cx="8520600" cy="18477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dirty="0">
                <a:latin typeface="Arial"/>
                <a:ea typeface="Arial"/>
                <a:cs typeface="Arial"/>
                <a:sym typeface="Arial"/>
              </a:rPr>
              <a:t>We started with something that took &gt;5min for 100 images, or &gt;3s per image</a:t>
            </a:r>
          </a:p>
          <a:p>
            <a:pPr marL="457200" lvl="0" indent="-228600" rtl="0">
              <a:spcBef>
                <a:spcPts val="0"/>
              </a:spcBef>
              <a:spcAft>
                <a:spcPts val="600"/>
              </a:spcAft>
              <a:buFont typeface="Arial"/>
              <a:buChar char="●"/>
            </a:pPr>
            <a:r>
              <a:rPr lang="en" dirty="0">
                <a:latin typeface="Arial"/>
                <a:ea typeface="Arial"/>
                <a:cs typeface="Arial"/>
                <a:sym typeface="Arial"/>
              </a:rPr>
              <a:t>Not feasible, when a car camera is going at 60fps = 1 frame/12 ms</a:t>
            </a:r>
          </a:p>
          <a:p>
            <a:pPr marL="457200" lvl="0" indent="-228600" rtl="0">
              <a:spcBef>
                <a:spcPts val="0"/>
              </a:spcBef>
              <a:spcAft>
                <a:spcPts val="600"/>
              </a:spcAft>
              <a:buFont typeface="Arial"/>
              <a:buChar char="●"/>
            </a:pPr>
            <a:r>
              <a:rPr lang="en" dirty="0">
                <a:latin typeface="Arial"/>
                <a:ea typeface="Arial"/>
                <a:cs typeface="Arial"/>
                <a:sym typeface="Arial"/>
              </a:rPr>
              <a:t>We cut the time down to ~5ms per image!</a:t>
            </a:r>
          </a:p>
          <a:p>
            <a:pPr marL="457200" lvl="0" indent="-228600" rtl="0">
              <a:spcBef>
                <a:spcPts val="0"/>
              </a:spcBef>
              <a:spcAft>
                <a:spcPts val="600"/>
              </a:spcAft>
              <a:buFont typeface="Arial"/>
              <a:buChar char="●"/>
            </a:pPr>
            <a:r>
              <a:rPr lang="en" dirty="0">
                <a:latin typeface="Arial"/>
                <a:ea typeface="Arial"/>
                <a:cs typeface="Arial"/>
                <a:sym typeface="Arial"/>
              </a:rPr>
              <a:t>This makes using NMS on real-time image processing feasible, possibly on multiple cameras! Cool!</a:t>
            </a:r>
          </a:p>
        </p:txBody>
      </p:sp>
      <p:pic>
        <p:nvPicPr>
          <p:cNvPr id="407" name="Shape 407" descr="Image result for overheating computer"/>
          <p:cNvPicPr preferRelativeResize="0"/>
          <p:nvPr/>
        </p:nvPicPr>
        <p:blipFill>
          <a:blip r:embed="rId3">
            <a:alphaModFix/>
          </a:blip>
          <a:stretch>
            <a:fillRect/>
          </a:stretch>
        </p:blipFill>
        <p:spPr>
          <a:xfrm>
            <a:off x="4114800" y="2876550"/>
            <a:ext cx="2743200" cy="1938861"/>
          </a:xfrm>
          <a:prstGeom prst="rect">
            <a:avLst/>
          </a:prstGeom>
          <a:noFill/>
          <a:ln>
            <a:noFill/>
          </a:ln>
        </p:spPr>
      </p:pic>
      <p:pic>
        <p:nvPicPr>
          <p:cNvPr id="408" name="Shape 408" descr="Image result for self driving car camera"/>
          <p:cNvPicPr preferRelativeResize="0"/>
          <p:nvPr/>
        </p:nvPicPr>
        <p:blipFill>
          <a:blip r:embed="rId4">
            <a:alphaModFix/>
          </a:blip>
          <a:stretch>
            <a:fillRect/>
          </a:stretch>
        </p:blipFill>
        <p:spPr>
          <a:xfrm>
            <a:off x="1524000" y="3028950"/>
            <a:ext cx="2466975" cy="18478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Shape 4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More Thoughts</a:t>
            </a:r>
          </a:p>
        </p:txBody>
      </p:sp>
      <p:sp>
        <p:nvSpPr>
          <p:cNvPr id="414" name="Shape 41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lnSpc>
                <a:spcPct val="100000"/>
              </a:lnSpc>
              <a:spcBef>
                <a:spcPts val="0"/>
              </a:spcBef>
              <a:spcAft>
                <a:spcPts val="600"/>
              </a:spcAft>
              <a:buFont typeface="Arial"/>
              <a:buChar char="●"/>
            </a:pPr>
            <a:r>
              <a:rPr lang="en" dirty="0">
                <a:latin typeface="Arial"/>
                <a:ea typeface="Arial"/>
                <a:cs typeface="Arial"/>
                <a:sym typeface="Arial"/>
              </a:rPr>
              <a:t>Our unordered algorithm performed slightly better than the traditional algorithm, at the cost of accuracy</a:t>
            </a:r>
          </a:p>
          <a:p>
            <a:pPr marL="914400" marR="0" lvl="1" indent="-317500" algn="l" rtl="0">
              <a:lnSpc>
                <a:spcPct val="100000"/>
              </a:lnSpc>
              <a:spcBef>
                <a:spcPts val="0"/>
              </a:spcBef>
              <a:spcAft>
                <a:spcPts val="600"/>
              </a:spcAft>
              <a:buClr>
                <a:schemeClr val="accent3"/>
              </a:buClr>
              <a:buSzPct val="100000"/>
              <a:buFont typeface="Arial"/>
              <a:buChar char="○"/>
            </a:pPr>
            <a:r>
              <a:rPr lang="en" dirty="0">
                <a:latin typeface="Arial"/>
                <a:ea typeface="Arial"/>
                <a:cs typeface="Arial"/>
                <a:sym typeface="Arial"/>
              </a:rPr>
              <a:t>0.19% error compared to serial code </a:t>
            </a:r>
            <a:endParaRPr lang="en" dirty="0" smtClean="0">
              <a:latin typeface="Arial"/>
              <a:ea typeface="Arial"/>
              <a:cs typeface="Arial"/>
              <a:sym typeface="Arial"/>
            </a:endParaRPr>
          </a:p>
          <a:p>
            <a:pPr marL="914400" marR="0" lvl="1" indent="-317500" algn="l" rtl="0">
              <a:lnSpc>
                <a:spcPct val="100000"/>
              </a:lnSpc>
              <a:spcBef>
                <a:spcPts val="0"/>
              </a:spcBef>
              <a:spcAft>
                <a:spcPts val="600"/>
              </a:spcAft>
              <a:buClr>
                <a:schemeClr val="accent3"/>
              </a:buClr>
              <a:buSzPct val="100000"/>
              <a:buFont typeface="Arial"/>
              <a:buChar char="○"/>
            </a:pPr>
            <a:r>
              <a:rPr lang="en" dirty="0" smtClean="0">
                <a:latin typeface="Arial"/>
                <a:ea typeface="Arial"/>
                <a:cs typeface="Arial"/>
                <a:sym typeface="Arial"/>
              </a:rPr>
              <a:t>Error comes from bounding boxes w/ equal probabilities</a:t>
            </a:r>
          </a:p>
          <a:p>
            <a:pPr marL="914400" marR="0" lvl="1" indent="-317500" algn="l" rtl="0">
              <a:lnSpc>
                <a:spcPct val="100000"/>
              </a:lnSpc>
              <a:spcBef>
                <a:spcPts val="0"/>
              </a:spcBef>
              <a:spcAft>
                <a:spcPts val="600"/>
              </a:spcAft>
              <a:buClr>
                <a:schemeClr val="accent3"/>
              </a:buClr>
              <a:buSzPct val="100000"/>
              <a:buFont typeface="Arial"/>
              <a:buChar char="○"/>
            </a:pPr>
            <a:r>
              <a:rPr lang="en" dirty="0" smtClean="0">
                <a:latin typeface="Arial"/>
                <a:ea typeface="Arial"/>
                <a:cs typeface="Arial"/>
                <a:sym typeface="Arial"/>
              </a:rPr>
              <a:t>More </a:t>
            </a:r>
            <a:r>
              <a:rPr lang="en" dirty="0">
                <a:latin typeface="Arial"/>
                <a:ea typeface="Arial"/>
                <a:cs typeface="Arial"/>
                <a:sym typeface="Arial"/>
              </a:rPr>
              <a:t>work is needed to see if this error is acceptable</a:t>
            </a:r>
          </a:p>
          <a:p>
            <a:pPr marL="457200" marR="0" lvl="0" indent="-228600" algn="l" rtl="0">
              <a:lnSpc>
                <a:spcPct val="100000"/>
              </a:lnSpc>
              <a:spcBef>
                <a:spcPts val="0"/>
              </a:spcBef>
              <a:spcAft>
                <a:spcPts val="600"/>
              </a:spcAft>
              <a:buFont typeface="Arial"/>
              <a:buChar char="●"/>
            </a:pPr>
            <a:r>
              <a:rPr lang="en" dirty="0">
                <a:latin typeface="Arial"/>
                <a:ea typeface="Arial"/>
                <a:cs typeface="Arial"/>
                <a:sym typeface="Arial"/>
              </a:rPr>
              <a:t>SIMD+OMP was logically equivalent to Bichen’s code; 0% error</a:t>
            </a:r>
          </a:p>
          <a:p>
            <a:pPr marL="914400" marR="0" lvl="1" indent="-228600" algn="l" rtl="0">
              <a:lnSpc>
                <a:spcPct val="100000"/>
              </a:lnSpc>
              <a:spcBef>
                <a:spcPts val="0"/>
              </a:spcBef>
              <a:spcAft>
                <a:spcPts val="600"/>
              </a:spcAft>
              <a:buFont typeface="Arial"/>
              <a:buChar char="○"/>
            </a:pPr>
            <a:r>
              <a:rPr lang="en" dirty="0">
                <a:latin typeface="Arial"/>
                <a:ea typeface="Arial"/>
                <a:cs typeface="Arial"/>
                <a:sym typeface="Arial"/>
              </a:rPr>
              <a:t>Error calculated by comparing bounding box output list for a test dataset between our function and Bichen’s serial python function </a:t>
            </a:r>
          </a:p>
          <a:p>
            <a:pPr marL="457200" marR="0" lvl="0" indent="-228600" algn="l" rtl="0">
              <a:lnSpc>
                <a:spcPct val="100000"/>
              </a:lnSpc>
              <a:spcBef>
                <a:spcPts val="0"/>
              </a:spcBef>
              <a:spcAft>
                <a:spcPts val="600"/>
              </a:spcAft>
              <a:buFont typeface="Arial"/>
              <a:buChar char="●"/>
            </a:pPr>
            <a:r>
              <a:rPr lang="en" dirty="0">
                <a:latin typeface="Arial"/>
                <a:ea typeface="Arial"/>
                <a:cs typeface="Arial"/>
                <a:sym typeface="Arial"/>
              </a:rPr>
              <a:t>GPU NMS may still be feasible</a:t>
            </a:r>
          </a:p>
          <a:p>
            <a:pPr marL="914400" marR="0" lvl="1" indent="-228600" algn="l" rtl="0">
              <a:lnSpc>
                <a:spcPct val="100000"/>
              </a:lnSpc>
              <a:spcBef>
                <a:spcPts val="0"/>
              </a:spcBef>
              <a:spcAft>
                <a:spcPts val="600"/>
              </a:spcAft>
              <a:buFont typeface="Arial"/>
              <a:buChar char="○"/>
            </a:pPr>
            <a:r>
              <a:rPr lang="en" dirty="0">
                <a:latin typeface="Arial"/>
                <a:ea typeface="Arial"/>
                <a:cs typeface="Arial"/>
                <a:sym typeface="Arial"/>
              </a:rPr>
              <a:t>Since many computer vision methods run on GPUs, the CPU to GPU memory transfer may be avoided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latin typeface="Trebuchet MS"/>
                <a:ea typeface="Trebuchet MS"/>
                <a:cs typeface="Trebuchet MS"/>
                <a:sym typeface="Trebuchet MS"/>
              </a:rPr>
              <a:t>Project Description: Applications</a:t>
            </a:r>
          </a:p>
        </p:txBody>
      </p:sp>
      <p:sp>
        <p:nvSpPr>
          <p:cNvPr id="79" name="Shape 79"/>
          <p:cNvSpPr txBox="1">
            <a:spLocks noGrp="1"/>
          </p:cNvSpPr>
          <p:nvPr>
            <p:ph type="body" idx="1"/>
          </p:nvPr>
        </p:nvSpPr>
        <p:spPr>
          <a:xfrm>
            <a:off x="468800" y="1152475"/>
            <a:ext cx="3228000" cy="3416400"/>
          </a:xfrm>
          <a:prstGeom prst="rect">
            <a:avLst/>
          </a:prstGeom>
        </p:spPr>
        <p:txBody>
          <a:bodyPr lIns="91425" tIns="91425" rIns="91425" bIns="91425" anchor="t" anchorCtr="0">
            <a:noAutofit/>
          </a:bodyPr>
          <a:lstStyle/>
          <a:p>
            <a:pPr marL="457200" lvl="0" indent="-342900" rtl="0">
              <a:spcBef>
                <a:spcPts val="0"/>
              </a:spcBef>
              <a:spcAft>
                <a:spcPts val="600"/>
              </a:spcAft>
              <a:buSzPct val="100000"/>
              <a:buFont typeface="Arial"/>
              <a:buChar char="●"/>
            </a:pPr>
            <a:r>
              <a:rPr lang="en" sz="2000" dirty="0">
                <a:latin typeface="Arial"/>
                <a:ea typeface="Arial"/>
                <a:cs typeface="Arial"/>
                <a:sym typeface="Arial"/>
              </a:rPr>
              <a:t>NMS can get computation heavy!</a:t>
            </a:r>
          </a:p>
          <a:p>
            <a:pPr marL="457200" lvl="0" indent="-342900" rtl="0">
              <a:spcBef>
                <a:spcPts val="0"/>
              </a:spcBef>
              <a:spcAft>
                <a:spcPts val="600"/>
              </a:spcAft>
              <a:buSzPct val="100000"/>
              <a:buFont typeface="Arial"/>
              <a:buChar char="●"/>
            </a:pPr>
            <a:r>
              <a:rPr lang="en" sz="2000" dirty="0">
                <a:latin typeface="Arial"/>
                <a:ea typeface="Arial"/>
                <a:cs typeface="Arial"/>
                <a:sym typeface="Arial"/>
              </a:rPr>
              <a:t>Our application: detection of obstacles from a self-driving car’s camera</a:t>
            </a:r>
          </a:p>
          <a:p>
            <a:pPr marL="457200" lvl="0" indent="-342900">
              <a:spcBef>
                <a:spcPts val="0"/>
              </a:spcBef>
              <a:spcAft>
                <a:spcPts val="600"/>
              </a:spcAft>
              <a:buSzPct val="100000"/>
              <a:buFont typeface="Arial"/>
              <a:buChar char="●"/>
            </a:pPr>
            <a:r>
              <a:rPr lang="en" sz="2000" dirty="0">
                <a:latin typeface="Arial"/>
                <a:ea typeface="Arial"/>
                <a:cs typeface="Arial"/>
                <a:sym typeface="Arial"/>
              </a:rPr>
              <a:t>Requires speed for real-time data analysis and quick reactions</a:t>
            </a:r>
          </a:p>
        </p:txBody>
      </p:sp>
      <p:pic>
        <p:nvPicPr>
          <p:cNvPr id="80" name="Shape 80"/>
          <p:cNvPicPr preferRelativeResize="0"/>
          <p:nvPr/>
        </p:nvPicPr>
        <p:blipFill>
          <a:blip r:embed="rId3">
            <a:alphaModFix/>
          </a:blip>
          <a:stretch>
            <a:fillRect/>
          </a:stretch>
        </p:blipFill>
        <p:spPr>
          <a:xfrm>
            <a:off x="3783950" y="1152475"/>
            <a:ext cx="4961275" cy="35555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Shape 4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Resources/References</a:t>
            </a:r>
          </a:p>
        </p:txBody>
      </p:sp>
      <p:sp>
        <p:nvSpPr>
          <p:cNvPr id="420" name="Shape 420"/>
          <p:cNvSpPr txBox="1">
            <a:spLocks noGrp="1"/>
          </p:cNvSpPr>
          <p:nvPr>
            <p:ph type="body" idx="1"/>
          </p:nvPr>
        </p:nvSpPr>
        <p:spPr>
          <a:xfrm>
            <a:off x="155850" y="1152450"/>
            <a:ext cx="8832300" cy="3416400"/>
          </a:xfrm>
          <a:prstGeom prst="rect">
            <a:avLst/>
          </a:prstGeom>
        </p:spPr>
        <p:txBody>
          <a:bodyPr lIns="91425" tIns="91425" rIns="91425" bIns="91425" anchor="t" anchorCtr="0">
            <a:noAutofit/>
          </a:bodyPr>
          <a:lstStyle/>
          <a:p>
            <a:pPr marL="457200" lvl="0" indent="-323850" rtl="0">
              <a:spcBef>
                <a:spcPts val="0"/>
              </a:spcBef>
              <a:buSzPct val="100000"/>
              <a:buFont typeface="Arial"/>
              <a:buChar char="●"/>
            </a:pPr>
            <a:r>
              <a:rPr lang="en" sz="1500">
                <a:solidFill>
                  <a:srgbClr val="222222"/>
                </a:solidFill>
                <a:highlight>
                  <a:srgbClr val="FFFFFF"/>
                </a:highlight>
                <a:latin typeface="Arial"/>
                <a:ea typeface="Arial"/>
                <a:cs typeface="Arial"/>
                <a:sym typeface="Arial"/>
              </a:rPr>
              <a:t>Neubeck, Alexander, and Luc Van Gool. "Efficient non-maximum suppression." </a:t>
            </a:r>
            <a:r>
              <a:rPr lang="en" sz="1500" i="1">
                <a:solidFill>
                  <a:srgbClr val="222222"/>
                </a:solidFill>
                <a:highlight>
                  <a:srgbClr val="FFFFFF"/>
                </a:highlight>
                <a:latin typeface="Arial"/>
                <a:ea typeface="Arial"/>
                <a:cs typeface="Arial"/>
                <a:sym typeface="Arial"/>
              </a:rPr>
              <a:t>18th International Conference on Pattern Recognition (ICPR'06)</a:t>
            </a:r>
            <a:r>
              <a:rPr lang="en" sz="1500">
                <a:solidFill>
                  <a:srgbClr val="222222"/>
                </a:solidFill>
                <a:highlight>
                  <a:srgbClr val="FFFFFF"/>
                </a:highlight>
                <a:latin typeface="Arial"/>
                <a:ea typeface="Arial"/>
                <a:cs typeface="Arial"/>
                <a:sym typeface="Arial"/>
              </a:rPr>
              <a:t>. Vol. 3. IEEE, 2006. </a:t>
            </a:r>
            <a:r>
              <a:rPr lang="en" sz="1500" u="sng">
                <a:solidFill>
                  <a:schemeClr val="hlink"/>
                </a:solidFill>
                <a:highlight>
                  <a:srgbClr val="FFFFFF"/>
                </a:highlight>
                <a:latin typeface="Arial"/>
                <a:ea typeface="Arial"/>
                <a:cs typeface="Arial"/>
                <a:sym typeface="Arial"/>
                <a:hlinkClick r:id="rId3"/>
              </a:rPr>
              <a:t>https://pdfs.semanticscholar.org/52ca/4ed04d1d9dba3e6ae30717898276735e0b79.pdf</a:t>
            </a:r>
            <a:r>
              <a:rPr lang="en" sz="1500">
                <a:solidFill>
                  <a:srgbClr val="222222"/>
                </a:solidFill>
                <a:highlight>
                  <a:srgbClr val="FFFFFF"/>
                </a:highlight>
                <a:latin typeface="Arial"/>
                <a:ea typeface="Arial"/>
                <a:cs typeface="Arial"/>
                <a:sym typeface="Arial"/>
              </a:rPr>
              <a:t> </a:t>
            </a:r>
          </a:p>
          <a:p>
            <a:pPr marL="457200" lvl="0" indent="-323850" rtl="0">
              <a:spcBef>
                <a:spcPts val="0"/>
              </a:spcBef>
              <a:buClr>
                <a:srgbClr val="222222"/>
              </a:buClr>
              <a:buSzPct val="100000"/>
              <a:buFont typeface="Arial"/>
              <a:buChar char="●"/>
            </a:pPr>
            <a:r>
              <a:rPr lang="en" sz="1500">
                <a:solidFill>
                  <a:srgbClr val="222222"/>
                </a:solidFill>
                <a:highlight>
                  <a:srgbClr val="FFFFFF"/>
                </a:highlight>
                <a:latin typeface="Arial"/>
                <a:ea typeface="Arial"/>
                <a:cs typeface="Arial"/>
                <a:sym typeface="Arial"/>
              </a:rPr>
              <a:t>Oro, David, et al. "Work-efficient parallel non-maximum suppression for embedded GPU architectures." </a:t>
            </a:r>
            <a:r>
              <a:rPr lang="en" sz="1500" i="1">
                <a:solidFill>
                  <a:srgbClr val="222222"/>
                </a:solidFill>
                <a:highlight>
                  <a:srgbClr val="FFFFFF"/>
                </a:highlight>
                <a:latin typeface="Arial"/>
                <a:ea typeface="Arial"/>
                <a:cs typeface="Arial"/>
                <a:sym typeface="Arial"/>
              </a:rPr>
              <a:t>2016 IEEE International Conference on Acoustics, Speech and Signal Processing (ICASSP)</a:t>
            </a:r>
            <a:r>
              <a:rPr lang="en" sz="1500">
                <a:solidFill>
                  <a:srgbClr val="222222"/>
                </a:solidFill>
                <a:highlight>
                  <a:srgbClr val="FFFFFF"/>
                </a:highlight>
                <a:latin typeface="Arial"/>
                <a:ea typeface="Arial"/>
                <a:cs typeface="Arial"/>
                <a:sym typeface="Arial"/>
              </a:rPr>
              <a:t>. IEEE, 2016. </a:t>
            </a:r>
            <a:br>
              <a:rPr lang="en" sz="1500">
                <a:solidFill>
                  <a:srgbClr val="222222"/>
                </a:solidFill>
                <a:highlight>
                  <a:srgbClr val="FFFFFF"/>
                </a:highlight>
                <a:latin typeface="Arial"/>
                <a:ea typeface="Arial"/>
                <a:cs typeface="Arial"/>
                <a:sym typeface="Arial"/>
              </a:rPr>
            </a:br>
            <a:r>
              <a:rPr lang="en" sz="1500" u="sng">
                <a:solidFill>
                  <a:schemeClr val="hlink"/>
                </a:solidFill>
                <a:highlight>
                  <a:srgbClr val="FFFFFF"/>
                </a:highlight>
                <a:latin typeface="Arial"/>
                <a:ea typeface="Arial"/>
                <a:cs typeface="Arial"/>
                <a:sym typeface="Arial"/>
                <a:hlinkClick r:id="rId4"/>
              </a:rPr>
              <a:t>http://ieeexplore.ieee.org/iel7/7465907/7471614/07471831.pdf</a:t>
            </a:r>
            <a:r>
              <a:rPr lang="en" sz="1500">
                <a:solidFill>
                  <a:srgbClr val="222222"/>
                </a:solidFill>
                <a:highlight>
                  <a:srgbClr val="FFFFFF"/>
                </a:highlight>
                <a:latin typeface="Arial"/>
                <a:ea typeface="Arial"/>
                <a:cs typeface="Arial"/>
                <a:sym typeface="Arial"/>
              </a:rPr>
              <a:t> </a:t>
            </a:r>
          </a:p>
          <a:p>
            <a:pPr marL="457200" lvl="0" indent="-323850" rtl="0">
              <a:spcBef>
                <a:spcPts val="0"/>
              </a:spcBef>
              <a:buClr>
                <a:srgbClr val="222222"/>
              </a:buClr>
              <a:buSzPct val="100000"/>
              <a:buFont typeface="Arial"/>
              <a:buChar char="●"/>
            </a:pPr>
            <a:r>
              <a:rPr lang="en" sz="1500" u="sng">
                <a:solidFill>
                  <a:schemeClr val="hlink"/>
                </a:solidFill>
                <a:highlight>
                  <a:srgbClr val="FFFFFF"/>
                </a:highlight>
                <a:latin typeface="Arial"/>
                <a:ea typeface="Arial"/>
                <a:cs typeface="Arial"/>
                <a:sym typeface="Arial"/>
                <a:hlinkClick r:id="rId5"/>
              </a:rPr>
              <a:t>http://www.pyimagesearch.com/2014/11/17/non-maximum-suppression-object-detection-python/</a:t>
            </a:r>
          </a:p>
          <a:p>
            <a:pPr marL="457200" lvl="0" indent="-323850" rtl="0">
              <a:spcBef>
                <a:spcPts val="0"/>
              </a:spcBef>
              <a:buClr>
                <a:srgbClr val="222222"/>
              </a:buClr>
              <a:buSzPct val="100000"/>
              <a:buFont typeface="Arial"/>
              <a:buChar char="●"/>
            </a:pPr>
            <a:r>
              <a:rPr lang="en" sz="1500" u="sng">
                <a:solidFill>
                  <a:schemeClr val="hlink"/>
                </a:solidFill>
                <a:highlight>
                  <a:srgbClr val="FFFFFF"/>
                </a:highlight>
                <a:latin typeface="Arial"/>
                <a:ea typeface="Arial"/>
                <a:cs typeface="Arial"/>
                <a:sym typeface="Arial"/>
                <a:hlinkClick r:id="rId6"/>
              </a:rPr>
              <a:t>http://www.pyimagesearch.com/2016/11/07/intersection-over-union-iou-for-object-detection/</a:t>
            </a:r>
            <a:r>
              <a:rPr lang="en" sz="1500">
                <a:solidFill>
                  <a:srgbClr val="222222"/>
                </a:solidFill>
                <a:highlight>
                  <a:srgbClr val="FFFFFF"/>
                </a:highlight>
                <a:latin typeface="Arial"/>
                <a:ea typeface="Arial"/>
                <a:cs typeface="Arial"/>
                <a:sym typeface="Arial"/>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Shape 85"/>
          <p:cNvPicPr preferRelativeResize="0"/>
          <p:nvPr/>
        </p:nvPicPr>
        <p:blipFill rotWithShape="1">
          <a:blip r:embed="rId3">
            <a:alphaModFix/>
          </a:blip>
          <a:srcRect b="36187"/>
          <a:stretch/>
        </p:blipFill>
        <p:spPr>
          <a:xfrm>
            <a:off x="2467302" y="2724150"/>
            <a:ext cx="4106099" cy="2095425"/>
          </a:xfrm>
          <a:prstGeom prst="rect">
            <a:avLst/>
          </a:prstGeom>
          <a:noFill/>
          <a:ln>
            <a:noFill/>
          </a:ln>
        </p:spPr>
      </p:pic>
      <p:sp>
        <p:nvSpPr>
          <p:cNvPr id="86" name="Shape 8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Project Description: Other applications</a:t>
            </a:r>
          </a:p>
        </p:txBody>
      </p:sp>
      <p:sp>
        <p:nvSpPr>
          <p:cNvPr id="87" name="Shape 87"/>
          <p:cNvSpPr txBox="1">
            <a:spLocks noGrp="1"/>
          </p:cNvSpPr>
          <p:nvPr>
            <p:ph type="body" idx="1"/>
          </p:nvPr>
        </p:nvSpPr>
        <p:spPr>
          <a:xfrm>
            <a:off x="311700" y="1152475"/>
            <a:ext cx="4625400" cy="1731300"/>
          </a:xfrm>
          <a:prstGeom prst="rect">
            <a:avLst/>
          </a:prstGeom>
        </p:spPr>
        <p:txBody>
          <a:bodyPr lIns="91425" tIns="91425" rIns="91425" bIns="91425" anchor="t" anchorCtr="0">
            <a:noAutofit/>
          </a:bodyPr>
          <a:lstStyle/>
          <a:p>
            <a:pPr marL="457200" lvl="0" indent="-342900" rtl="0">
              <a:spcBef>
                <a:spcPts val="0"/>
              </a:spcBef>
              <a:buSzPct val="100000"/>
              <a:buFont typeface="Arial"/>
              <a:buChar char="●"/>
            </a:pPr>
            <a:r>
              <a:rPr lang="en" sz="1800">
                <a:latin typeface="Arial"/>
                <a:ea typeface="Arial"/>
                <a:cs typeface="Arial"/>
                <a:sym typeface="Arial"/>
              </a:rPr>
              <a:t>Facial recognition</a:t>
            </a:r>
          </a:p>
          <a:p>
            <a:pPr marL="457200" lvl="0" indent="-228600" rtl="0">
              <a:spcBef>
                <a:spcPts val="0"/>
              </a:spcBef>
              <a:buFont typeface="Arial"/>
              <a:buChar char="●"/>
            </a:pPr>
            <a:r>
              <a:rPr lang="en">
                <a:latin typeface="Arial"/>
                <a:ea typeface="Arial"/>
                <a:cs typeface="Arial"/>
                <a:sym typeface="Arial"/>
              </a:rPr>
              <a:t>Feature extraction</a:t>
            </a:r>
          </a:p>
          <a:p>
            <a:pPr marL="457200" lvl="0" indent="-342900" rtl="0">
              <a:spcBef>
                <a:spcPts val="0"/>
              </a:spcBef>
              <a:buSzPct val="100000"/>
              <a:buFont typeface="Arial"/>
              <a:buChar char="●"/>
            </a:pPr>
            <a:r>
              <a:rPr lang="en" sz="1800">
                <a:latin typeface="Arial"/>
                <a:ea typeface="Arial"/>
                <a:cs typeface="Arial"/>
                <a:sym typeface="Arial"/>
              </a:rPr>
              <a:t>Satellite data analysis</a:t>
            </a:r>
          </a:p>
          <a:p>
            <a:pPr marL="457200" lvl="0" indent="-342900" rtl="0">
              <a:spcBef>
                <a:spcPts val="0"/>
              </a:spcBef>
              <a:buSzPct val="100000"/>
              <a:buFont typeface="Arial"/>
              <a:buChar char="●"/>
            </a:pPr>
            <a:r>
              <a:rPr lang="en" sz="1800">
                <a:latin typeface="Arial"/>
                <a:ea typeface="Arial"/>
                <a:cs typeface="Arial"/>
                <a:sym typeface="Arial"/>
              </a:rPr>
              <a:t>Depth analysis</a:t>
            </a:r>
          </a:p>
          <a:p>
            <a:pPr marL="457200" lvl="0" indent="-342900" rtl="0">
              <a:spcBef>
                <a:spcPts val="0"/>
              </a:spcBef>
              <a:buSzPct val="100000"/>
              <a:buFont typeface="Arial"/>
              <a:buChar char="●"/>
            </a:pPr>
            <a:r>
              <a:rPr lang="en" sz="1800">
                <a:latin typeface="Arial"/>
                <a:ea typeface="Arial"/>
                <a:cs typeface="Arial"/>
                <a:sym typeface="Arial"/>
              </a:rPr>
              <a:t>Medical scans</a:t>
            </a:r>
          </a:p>
        </p:txBody>
      </p:sp>
      <p:pic>
        <p:nvPicPr>
          <p:cNvPr id="88" name="Shape 88"/>
          <p:cNvPicPr preferRelativeResize="0"/>
          <p:nvPr/>
        </p:nvPicPr>
        <p:blipFill>
          <a:blip r:embed="rId4">
            <a:alphaModFix/>
          </a:blip>
          <a:stretch>
            <a:fillRect/>
          </a:stretch>
        </p:blipFill>
        <p:spPr>
          <a:xfrm>
            <a:off x="4544596" y="933412"/>
            <a:ext cx="2793875" cy="2095425"/>
          </a:xfrm>
          <a:prstGeom prst="rect">
            <a:avLst/>
          </a:prstGeom>
          <a:noFill/>
          <a:ln>
            <a:noFill/>
          </a:ln>
        </p:spPr>
      </p:pic>
      <p:pic>
        <p:nvPicPr>
          <p:cNvPr id="89" name="Shape 89"/>
          <p:cNvPicPr preferRelativeResize="0"/>
          <p:nvPr/>
        </p:nvPicPr>
        <p:blipFill>
          <a:blip r:embed="rId5">
            <a:alphaModFix/>
          </a:blip>
          <a:stretch>
            <a:fillRect/>
          </a:stretch>
        </p:blipFill>
        <p:spPr>
          <a:xfrm>
            <a:off x="6781800" y="2341239"/>
            <a:ext cx="2241575" cy="2549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Overview</a:t>
            </a:r>
          </a:p>
        </p:txBody>
      </p:sp>
      <p:sp>
        <p:nvSpPr>
          <p:cNvPr id="95" name="Shape 9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Font typeface="Arial"/>
              <a:buChar char="●"/>
            </a:pPr>
            <a:r>
              <a:rPr lang="en" sz="2000" dirty="0">
                <a:latin typeface="Arial"/>
                <a:ea typeface="Arial"/>
                <a:cs typeface="Arial"/>
                <a:sym typeface="Arial"/>
              </a:rPr>
              <a:t>Project Description</a:t>
            </a:r>
          </a:p>
          <a:p>
            <a:pPr marL="457200" lvl="0" indent="-228600" rtl="0">
              <a:spcBef>
                <a:spcPts val="0"/>
              </a:spcBef>
              <a:buFont typeface="Arial"/>
              <a:buChar char="●"/>
            </a:pPr>
            <a:r>
              <a:rPr lang="en" sz="2000" b="1" dirty="0">
                <a:latin typeface="Arial"/>
                <a:ea typeface="Arial"/>
                <a:cs typeface="Arial"/>
                <a:sym typeface="Arial"/>
              </a:rPr>
              <a:t>Algorithm</a:t>
            </a:r>
          </a:p>
          <a:p>
            <a:pPr marL="457200" lvl="0" indent="-228600" rtl="0">
              <a:spcBef>
                <a:spcPts val="0"/>
              </a:spcBef>
              <a:buFont typeface="Arial"/>
              <a:buChar char="●"/>
            </a:pPr>
            <a:r>
              <a:rPr lang="en" sz="2000" dirty="0">
                <a:latin typeface="Arial"/>
                <a:ea typeface="Arial"/>
                <a:cs typeface="Arial"/>
                <a:sym typeface="Arial"/>
              </a:rPr>
              <a:t>Serial Code</a:t>
            </a:r>
          </a:p>
          <a:p>
            <a:pPr marL="457200" lvl="0" indent="-228600" rtl="0">
              <a:spcBef>
                <a:spcPts val="0"/>
              </a:spcBef>
              <a:buFont typeface="Arial"/>
              <a:buChar char="●"/>
            </a:pPr>
            <a:r>
              <a:rPr lang="en" sz="2000" dirty="0">
                <a:latin typeface="Arial"/>
                <a:ea typeface="Arial"/>
                <a:cs typeface="Arial"/>
                <a:sym typeface="Arial"/>
              </a:rPr>
              <a:t>Parallelization</a:t>
            </a:r>
          </a:p>
          <a:p>
            <a:pPr marL="457200" lvl="0" indent="-228600" rtl="0">
              <a:spcBef>
                <a:spcPts val="0"/>
              </a:spcBef>
              <a:buFont typeface="Arial"/>
              <a:buChar char="●"/>
            </a:pPr>
            <a:r>
              <a:rPr lang="en" sz="2000" dirty="0">
                <a:latin typeface="Arial"/>
                <a:ea typeface="Arial"/>
                <a:cs typeface="Arial"/>
                <a:sym typeface="Arial"/>
              </a:rPr>
              <a:t>Results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NMS</a:t>
            </a:r>
          </a:p>
        </p:txBody>
      </p:sp>
      <p:sp>
        <p:nvSpPr>
          <p:cNvPr id="101" name="Shape 10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spcAft>
                <a:spcPts val="600"/>
              </a:spcAft>
              <a:buFont typeface="Arial"/>
              <a:buChar char="●"/>
            </a:pPr>
            <a:r>
              <a:rPr lang="en" sz="2000" dirty="0">
                <a:latin typeface="Arial"/>
                <a:ea typeface="Arial"/>
                <a:cs typeface="Arial"/>
                <a:sym typeface="Arial"/>
              </a:rPr>
              <a:t>Takes a list of bounding boxes (detected elsewhere)</a:t>
            </a:r>
          </a:p>
          <a:p>
            <a:pPr marL="457200" lvl="0" indent="-228600" rtl="0">
              <a:spcBef>
                <a:spcPts val="0"/>
              </a:spcBef>
              <a:spcAft>
                <a:spcPts val="600"/>
              </a:spcAft>
              <a:buFont typeface="Arial"/>
              <a:buChar char="●"/>
            </a:pPr>
            <a:r>
              <a:rPr lang="en" sz="2000" dirty="0">
                <a:latin typeface="Arial"/>
                <a:ea typeface="Arial"/>
                <a:cs typeface="Arial"/>
                <a:sym typeface="Arial"/>
              </a:rPr>
              <a:t>Loop over bounding boxes and compute overlap ratios</a:t>
            </a:r>
          </a:p>
          <a:p>
            <a:pPr marL="914400" lvl="1" indent="-228600" rtl="0">
              <a:spcBef>
                <a:spcPts val="0"/>
              </a:spcBef>
              <a:spcAft>
                <a:spcPts val="600"/>
              </a:spcAft>
              <a:buFont typeface="Arial"/>
              <a:buChar char="○"/>
            </a:pPr>
            <a:r>
              <a:rPr lang="en" sz="1600" dirty="0">
                <a:latin typeface="Arial"/>
                <a:ea typeface="Arial"/>
                <a:cs typeface="Arial"/>
                <a:sym typeface="Arial"/>
              </a:rPr>
              <a:t>Overlap ratio threshold is determined by the user</a:t>
            </a:r>
          </a:p>
          <a:p>
            <a:pPr marL="457200" lvl="0" indent="-228600" rtl="0">
              <a:spcBef>
                <a:spcPts val="0"/>
              </a:spcBef>
              <a:spcAft>
                <a:spcPts val="600"/>
              </a:spcAft>
              <a:buFont typeface="Arial"/>
              <a:buChar char="●"/>
            </a:pPr>
            <a:r>
              <a:rPr lang="en" sz="2000" dirty="0">
                <a:latin typeface="Arial"/>
                <a:ea typeface="Arial"/>
                <a:cs typeface="Arial"/>
                <a:sym typeface="Arial"/>
              </a:rPr>
              <a:t>Boxes that overlap too much (overlap &gt; threshold) are suppressed</a:t>
            </a:r>
          </a:p>
          <a:p>
            <a:pPr marL="457200" lvl="0" indent="-228600" rtl="0">
              <a:spcBef>
                <a:spcPts val="0"/>
              </a:spcBef>
              <a:spcAft>
                <a:spcPts val="600"/>
              </a:spcAft>
              <a:buFont typeface="Arial"/>
              <a:buChar char="●"/>
            </a:pPr>
            <a:r>
              <a:rPr lang="en" sz="2000" dirty="0">
                <a:latin typeface="Arial"/>
                <a:ea typeface="Arial"/>
                <a:cs typeface="Arial"/>
                <a:sym typeface="Arial"/>
              </a:rPr>
              <a:t>Boxes detected with a higher probability are favored</a:t>
            </a:r>
          </a:p>
          <a:p>
            <a:pPr marL="457200" lvl="0" indent="-228600" rtl="0">
              <a:spcBef>
                <a:spcPts val="0"/>
              </a:spcBef>
              <a:spcAft>
                <a:spcPts val="600"/>
              </a:spcAft>
              <a:buFont typeface="Arial"/>
              <a:buChar char="●"/>
            </a:pPr>
            <a:r>
              <a:rPr lang="en" sz="2000" dirty="0">
                <a:latin typeface="Arial"/>
                <a:ea typeface="Arial"/>
                <a:cs typeface="Arial"/>
                <a:sym typeface="Arial"/>
              </a:rPr>
              <a:t>Return a new list ignoring the redundant bounding boxes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latin typeface="Trebuchet MS"/>
                <a:ea typeface="Trebuchet MS"/>
                <a:cs typeface="Trebuchet MS"/>
                <a:sym typeface="Trebuchet MS"/>
              </a:rPr>
              <a:t>Algorithm: NMS</a:t>
            </a:r>
          </a:p>
        </p:txBody>
      </p:sp>
      <p:pic>
        <p:nvPicPr>
          <p:cNvPr id="107" name="Shape 107"/>
          <p:cNvPicPr preferRelativeResize="0"/>
          <p:nvPr/>
        </p:nvPicPr>
        <p:blipFill>
          <a:blip r:embed="rId3">
            <a:alphaModFix/>
          </a:blip>
          <a:stretch>
            <a:fillRect/>
          </a:stretch>
        </p:blipFill>
        <p:spPr>
          <a:xfrm>
            <a:off x="623875" y="1056374"/>
            <a:ext cx="2661875" cy="1990974"/>
          </a:xfrm>
          <a:prstGeom prst="rect">
            <a:avLst/>
          </a:prstGeom>
          <a:noFill/>
          <a:ln>
            <a:noFill/>
          </a:ln>
        </p:spPr>
      </p:pic>
      <p:cxnSp>
        <p:nvCxnSpPr>
          <p:cNvPr id="108" name="Shape 108"/>
          <p:cNvCxnSpPr/>
          <p:nvPr/>
        </p:nvCxnSpPr>
        <p:spPr>
          <a:xfrm>
            <a:off x="3576875" y="2051862"/>
            <a:ext cx="2135100" cy="0"/>
          </a:xfrm>
          <a:prstGeom prst="straightConnector1">
            <a:avLst/>
          </a:prstGeom>
          <a:noFill/>
          <a:ln w="9525" cap="flat" cmpd="sng">
            <a:solidFill>
              <a:schemeClr val="dk2"/>
            </a:solidFill>
            <a:prstDash val="solid"/>
            <a:round/>
            <a:headEnd type="none" w="lg" len="lg"/>
            <a:tailEnd type="triangle" w="lg" len="lg"/>
          </a:ln>
        </p:spPr>
      </p:cxnSp>
      <p:pic>
        <p:nvPicPr>
          <p:cNvPr id="109" name="Shape 109"/>
          <p:cNvPicPr preferRelativeResize="0"/>
          <p:nvPr/>
        </p:nvPicPr>
        <p:blipFill>
          <a:blip r:embed="rId4">
            <a:alphaModFix/>
          </a:blip>
          <a:stretch>
            <a:fillRect/>
          </a:stretch>
        </p:blipFill>
        <p:spPr>
          <a:xfrm>
            <a:off x="5864400" y="1056362"/>
            <a:ext cx="2661875" cy="1990985"/>
          </a:xfrm>
          <a:prstGeom prst="rect">
            <a:avLst/>
          </a:prstGeom>
          <a:noFill/>
          <a:ln>
            <a:noFill/>
          </a:ln>
        </p:spPr>
      </p:pic>
      <p:pic>
        <p:nvPicPr>
          <p:cNvPr id="110" name="Shape 110"/>
          <p:cNvPicPr preferRelativeResize="0"/>
          <p:nvPr/>
        </p:nvPicPr>
        <p:blipFill>
          <a:blip r:embed="rId5">
            <a:alphaModFix/>
          </a:blip>
          <a:stretch>
            <a:fillRect/>
          </a:stretch>
        </p:blipFill>
        <p:spPr>
          <a:xfrm>
            <a:off x="2592550" y="3230424"/>
            <a:ext cx="4124550" cy="1718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latin typeface="Trebuchet MS"/>
                <a:ea typeface="Trebuchet MS"/>
                <a:cs typeface="Trebuchet MS"/>
                <a:sym typeface="Trebuchet MS"/>
              </a:rPr>
              <a:t>Algorithm: Patterns</a:t>
            </a:r>
          </a:p>
        </p:txBody>
      </p:sp>
      <p:pic>
        <p:nvPicPr>
          <p:cNvPr id="116" name="Shape 116"/>
          <p:cNvPicPr preferRelativeResize="0"/>
          <p:nvPr/>
        </p:nvPicPr>
        <p:blipFill>
          <a:blip r:embed="rId3">
            <a:alphaModFix/>
          </a:blip>
          <a:stretch>
            <a:fillRect/>
          </a:stretch>
        </p:blipFill>
        <p:spPr>
          <a:xfrm>
            <a:off x="1354387" y="1017723"/>
            <a:ext cx="6435225" cy="3987675"/>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1827</Words>
  <Application>Microsoft Office PowerPoint</Application>
  <PresentationFormat>On-screen Show (16:9)</PresentationFormat>
  <Paragraphs>299</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Trebuchet MS</vt:lpstr>
      <vt:lpstr>Proxima Nova</vt:lpstr>
      <vt:lpstr>Consolas</vt:lpstr>
      <vt:lpstr>spearmint</vt:lpstr>
      <vt:lpstr>N on Maximum Suppression</vt:lpstr>
      <vt:lpstr>Overview</vt:lpstr>
      <vt:lpstr>Project Description: What is NMS?</vt:lpstr>
      <vt:lpstr>Project Description: Applications</vt:lpstr>
      <vt:lpstr>Project Description: Other applications</vt:lpstr>
      <vt:lpstr>Overview</vt:lpstr>
      <vt:lpstr>Algorithm: NMS</vt:lpstr>
      <vt:lpstr>Algorithm: NMS</vt:lpstr>
      <vt:lpstr>Algorithm: Patterns</vt:lpstr>
      <vt:lpstr>Algorithm: Patterns</vt:lpstr>
      <vt:lpstr>Algorithm: Patterns and Strategy</vt:lpstr>
      <vt:lpstr>Algorithm: Patterns</vt:lpstr>
      <vt:lpstr>Algorithm: Patterns</vt:lpstr>
      <vt:lpstr>Algorithm: Patterns</vt:lpstr>
      <vt:lpstr>Algorithm: Patterns</vt:lpstr>
      <vt:lpstr>Overview</vt:lpstr>
      <vt:lpstr>Serial Code: Initial Layout</vt:lpstr>
      <vt:lpstr>Serial Code: Diagram</vt:lpstr>
      <vt:lpstr>Serial Code: Unordered version</vt:lpstr>
      <vt:lpstr>Overview</vt:lpstr>
      <vt:lpstr>Parallelization: OMP</vt:lpstr>
      <vt:lpstr>Parallelization: OMP</vt:lpstr>
      <vt:lpstr>Parallelization: OMP</vt:lpstr>
      <vt:lpstr>Parallelization: OMP unordered</vt:lpstr>
      <vt:lpstr>Parallelization: OMP unordered</vt:lpstr>
      <vt:lpstr>Parallelization: OMP Alternate</vt:lpstr>
      <vt:lpstr>Parallelization: SIMD</vt:lpstr>
      <vt:lpstr>Parallelization: SIMD</vt:lpstr>
      <vt:lpstr>Parallelization: SIMD</vt:lpstr>
      <vt:lpstr>Scaling Plot</vt:lpstr>
      <vt:lpstr>Algorithm: Patterns</vt:lpstr>
      <vt:lpstr>Parallelization: GPU</vt:lpstr>
      <vt:lpstr>Overview</vt:lpstr>
      <vt:lpstr>Results: Speedup (100 images, 15000 boxes/image)</vt:lpstr>
      <vt:lpstr>Results: Multiplicative Speedup over Python </vt:lpstr>
      <vt:lpstr>Results: Multiplicative Speedup over C </vt:lpstr>
      <vt:lpstr>Roofline Analysis </vt:lpstr>
      <vt:lpstr>Results: Speedup </vt:lpstr>
      <vt:lpstr>More Thoughts</vt:lpstr>
      <vt:lpstr>Resources/References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 on Maximum Suppression</dc:title>
  <dc:creator>vphan</dc:creator>
  <cp:lastModifiedBy>Windows User</cp:lastModifiedBy>
  <cp:revision>31</cp:revision>
  <dcterms:modified xsi:type="dcterms:W3CDTF">2018-01-31T21:33:28Z</dcterms:modified>
</cp:coreProperties>
</file>